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40"/>
  </p:notesMasterIdLst>
  <p:sldIdLst>
    <p:sldId id="1269" r:id="rId2"/>
    <p:sldId id="1245" r:id="rId3"/>
    <p:sldId id="1251" r:id="rId4"/>
    <p:sldId id="1224" r:id="rId5"/>
    <p:sldId id="342" r:id="rId6"/>
    <p:sldId id="1252" r:id="rId7"/>
    <p:sldId id="1254" r:id="rId8"/>
    <p:sldId id="1270" r:id="rId9"/>
    <p:sldId id="344" r:id="rId10"/>
    <p:sldId id="345" r:id="rId11"/>
    <p:sldId id="1275" r:id="rId12"/>
    <p:sldId id="1276" r:id="rId13"/>
    <p:sldId id="1226" r:id="rId14"/>
    <p:sldId id="1272" r:id="rId15"/>
    <p:sldId id="363" r:id="rId16"/>
    <p:sldId id="1273" r:id="rId17"/>
    <p:sldId id="1274" r:id="rId18"/>
    <p:sldId id="282" r:id="rId19"/>
    <p:sldId id="397" r:id="rId20"/>
    <p:sldId id="1227" r:id="rId21"/>
    <p:sldId id="1257" r:id="rId22"/>
    <p:sldId id="1243" r:id="rId23"/>
    <p:sldId id="1244" r:id="rId24"/>
    <p:sldId id="1259" r:id="rId25"/>
    <p:sldId id="1258" r:id="rId26"/>
    <p:sldId id="1260" r:id="rId27"/>
    <p:sldId id="1256" r:id="rId28"/>
    <p:sldId id="386" r:id="rId29"/>
    <p:sldId id="382" r:id="rId30"/>
    <p:sldId id="1240" r:id="rId31"/>
    <p:sldId id="1241" r:id="rId32"/>
    <p:sldId id="330" r:id="rId33"/>
    <p:sldId id="346" r:id="rId34"/>
    <p:sldId id="347" r:id="rId35"/>
    <p:sldId id="348" r:id="rId36"/>
    <p:sldId id="297" r:id="rId37"/>
    <p:sldId id="340" r:id="rId38"/>
    <p:sldId id="341" r:id="rId39"/>
  </p:sldIdLst>
  <p:sldSz cx="10077450" cy="7562850"/>
  <p:notesSz cx="7772400" cy="10058400"/>
  <p:defaultTextStyle>
    <a:defPPr>
      <a:defRPr lang="en-US"/>
    </a:defPPr>
    <a:lvl1pPr algn="l" defTabSz="457058" rtl="0" fontAlgn="base" hangingPunct="0">
      <a:lnSpc>
        <a:spcPct val="94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pitchFamily="-111" charset="2"/>
      <a:defRPr kern="1200">
        <a:solidFill>
          <a:schemeClr val="tx1"/>
        </a:solidFill>
        <a:latin typeface="Arial" pitchFamily="-111" charset="0"/>
        <a:ea typeface="+mn-ea"/>
        <a:cs typeface="+mn-cs"/>
      </a:defRPr>
    </a:lvl1pPr>
    <a:lvl2pPr marL="431665" indent="-215834" algn="l" defTabSz="457058" rtl="0" fontAlgn="base" hangingPunct="0">
      <a:lnSpc>
        <a:spcPct val="94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pitchFamily="-111" charset="2"/>
      <a:defRPr kern="1200">
        <a:solidFill>
          <a:schemeClr val="tx1"/>
        </a:solidFill>
        <a:latin typeface="Arial" pitchFamily="-111" charset="0"/>
        <a:ea typeface="+mn-ea"/>
        <a:cs typeface="+mn-cs"/>
      </a:defRPr>
    </a:lvl2pPr>
    <a:lvl3pPr marL="647499" indent="-215834" algn="l" defTabSz="457058" rtl="0" fontAlgn="base" hangingPunct="0">
      <a:lnSpc>
        <a:spcPct val="94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pitchFamily="-111" charset="2"/>
      <a:defRPr kern="1200">
        <a:solidFill>
          <a:schemeClr val="tx1"/>
        </a:solidFill>
        <a:latin typeface="Arial" pitchFamily="-111" charset="0"/>
        <a:ea typeface="+mn-ea"/>
        <a:cs typeface="+mn-cs"/>
      </a:defRPr>
    </a:lvl3pPr>
    <a:lvl4pPr marL="863332" indent="-215834" algn="l" defTabSz="457058" rtl="0" fontAlgn="base" hangingPunct="0">
      <a:lnSpc>
        <a:spcPct val="94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pitchFamily="-111" charset="2"/>
      <a:defRPr kern="1200">
        <a:solidFill>
          <a:schemeClr val="tx1"/>
        </a:solidFill>
        <a:latin typeface="Arial" pitchFamily="-111" charset="0"/>
        <a:ea typeface="+mn-ea"/>
        <a:cs typeface="+mn-cs"/>
      </a:defRPr>
    </a:lvl4pPr>
    <a:lvl5pPr marL="1079164" indent="-215834" algn="l" defTabSz="457058" rtl="0" fontAlgn="base" hangingPunct="0">
      <a:lnSpc>
        <a:spcPct val="94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pitchFamily="-111" charset="2"/>
      <a:defRPr kern="1200">
        <a:solidFill>
          <a:schemeClr val="tx1"/>
        </a:solidFill>
        <a:latin typeface="Arial" pitchFamily="-111" charset="0"/>
        <a:ea typeface="+mn-ea"/>
        <a:cs typeface="+mn-cs"/>
      </a:defRPr>
    </a:lvl5pPr>
    <a:lvl6pPr marL="2285289" algn="l" defTabSz="457058" rtl="0" eaLnBrk="1" latinLnBrk="0" hangingPunct="1">
      <a:defRPr kern="1200">
        <a:solidFill>
          <a:schemeClr val="tx1"/>
        </a:solidFill>
        <a:latin typeface="Arial" pitchFamily="-111" charset="0"/>
        <a:ea typeface="+mn-ea"/>
        <a:cs typeface="+mn-cs"/>
      </a:defRPr>
    </a:lvl6pPr>
    <a:lvl7pPr marL="2742347" algn="l" defTabSz="457058" rtl="0" eaLnBrk="1" latinLnBrk="0" hangingPunct="1">
      <a:defRPr kern="1200">
        <a:solidFill>
          <a:schemeClr val="tx1"/>
        </a:solidFill>
        <a:latin typeface="Arial" pitchFamily="-111" charset="0"/>
        <a:ea typeface="+mn-ea"/>
        <a:cs typeface="+mn-cs"/>
      </a:defRPr>
    </a:lvl7pPr>
    <a:lvl8pPr marL="3199405" algn="l" defTabSz="457058" rtl="0" eaLnBrk="1" latinLnBrk="0" hangingPunct="1">
      <a:defRPr kern="1200">
        <a:solidFill>
          <a:schemeClr val="tx1"/>
        </a:solidFill>
        <a:latin typeface="Arial" pitchFamily="-111" charset="0"/>
        <a:ea typeface="+mn-ea"/>
        <a:cs typeface="+mn-cs"/>
      </a:defRPr>
    </a:lvl8pPr>
    <a:lvl9pPr marL="3656462" algn="l" defTabSz="457058" rtl="0" eaLnBrk="1" latinLnBrk="0" hangingPunct="1">
      <a:defRPr kern="1200">
        <a:solidFill>
          <a:schemeClr val="tx1"/>
        </a:solidFill>
        <a:latin typeface="Arial" pitchFamily="-111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82">
          <p15:clr>
            <a:srgbClr val="A4A3A4"/>
          </p15:clr>
        </p15:guide>
        <p15:guide id="2" pos="317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915" autoAdjust="0"/>
    <p:restoredTop sz="90928"/>
  </p:normalViewPr>
  <p:slideViewPr>
    <p:cSldViewPr>
      <p:cViewPr varScale="1">
        <p:scale>
          <a:sx n="137" d="100"/>
          <a:sy n="137" d="100"/>
        </p:scale>
        <p:origin x="2000" y="208"/>
      </p:cViewPr>
      <p:guideLst>
        <p:guide orient="horz" pos="2382"/>
        <p:guide pos="317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Rectangle 1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3188" y="763588"/>
            <a:ext cx="5024437" cy="377031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sp>
      <p:sp>
        <p:nvSpPr>
          <p:cNvPr id="2050" name="Rectangle 2"/>
          <p:cNvSpPr>
            <a:spLocks noGrp="1" noChangeArrowheads="1"/>
          </p:cNvSpPr>
          <p:nvPr>
            <p:ph type="body"/>
          </p:nvPr>
        </p:nvSpPr>
        <p:spPr bwMode="auto">
          <a:xfrm>
            <a:off x="777875" y="4776788"/>
            <a:ext cx="6216650" cy="452437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93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endParaRPr lang="en-US"/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dt"/>
          </p:nvPr>
        </p:nvSpPr>
        <p:spPr bwMode="auto">
          <a:xfrm>
            <a:off x="4398963" y="0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3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endParaRPr lang="en-US"/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ftr"/>
          </p:nvPr>
        </p:nvSpPr>
        <p:spPr bwMode="auto">
          <a:xfrm>
            <a:off x="0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lnSpc>
                <a:spcPct val="93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endParaRPr lang="en-US"/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sldNum"/>
          </p:nvPr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93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fld id="{47050F4D-C8E8-3F4B-A05D-07E398CC0A5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37236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058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-111" charset="0"/>
      <a:defRPr sz="1200" kern="1200">
        <a:solidFill>
          <a:srgbClr val="000000"/>
        </a:solidFill>
        <a:latin typeface="Times New Roman" pitchFamily="-111" charset="0"/>
        <a:ea typeface="+mn-ea"/>
        <a:cs typeface="+mn-cs"/>
      </a:defRPr>
    </a:lvl1pPr>
    <a:lvl2pPr marL="742719" indent="-285662" algn="l" defTabSz="457058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-111" charset="0"/>
      <a:defRPr sz="1200" kern="1200">
        <a:solidFill>
          <a:srgbClr val="000000"/>
        </a:solidFill>
        <a:latin typeface="Times New Roman" pitchFamily="-111" charset="0"/>
        <a:ea typeface="ＭＳ Ｐゴシック" pitchFamily="-111" charset="-128"/>
        <a:cs typeface="+mn-cs"/>
      </a:defRPr>
    </a:lvl2pPr>
    <a:lvl3pPr marL="1142643" indent="-228529" algn="l" defTabSz="457058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-111" charset="0"/>
      <a:defRPr sz="1200" kern="1200">
        <a:solidFill>
          <a:srgbClr val="000000"/>
        </a:solidFill>
        <a:latin typeface="Times New Roman" pitchFamily="-111" charset="0"/>
        <a:ea typeface="ＭＳ Ｐゴシック" pitchFamily="-111" charset="-128"/>
        <a:cs typeface="+mn-cs"/>
      </a:defRPr>
    </a:lvl3pPr>
    <a:lvl4pPr marL="1599702" indent="-228529" algn="l" defTabSz="457058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-111" charset="0"/>
      <a:defRPr sz="1200" kern="1200">
        <a:solidFill>
          <a:srgbClr val="000000"/>
        </a:solidFill>
        <a:latin typeface="Times New Roman" pitchFamily="-111" charset="0"/>
        <a:ea typeface="ＭＳ Ｐゴシック" pitchFamily="-111" charset="-128"/>
        <a:cs typeface="+mn-cs"/>
      </a:defRPr>
    </a:lvl4pPr>
    <a:lvl5pPr marL="2056760" indent="-228529" algn="l" defTabSz="457058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-111" charset="0"/>
      <a:defRPr sz="1200" kern="1200">
        <a:solidFill>
          <a:srgbClr val="000000"/>
        </a:solidFill>
        <a:latin typeface="Times New Roman" pitchFamily="-111" charset="0"/>
        <a:ea typeface="ＭＳ Ｐゴシック" pitchFamily="-111" charset="-128"/>
        <a:cs typeface="+mn-cs"/>
      </a:defRPr>
    </a:lvl5pPr>
    <a:lvl6pPr marL="2285289" algn="l" defTabSz="45705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347" algn="l" defTabSz="45705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405" algn="l" defTabSz="45705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6462" algn="l" defTabSz="45705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fld id="{47050F4D-C8E8-3F4B-A05D-07E398CC0A55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0223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E71D5C90-F037-7442-80BC-FCE760C29985}" type="slidenum">
              <a:rPr lang="en-US"/>
              <a:pPr/>
              <a:t>32</a:t>
            </a:fld>
            <a:endParaRPr lang="en-US"/>
          </a:p>
        </p:txBody>
      </p:sp>
      <p:sp>
        <p:nvSpPr>
          <p:cNvPr id="82945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3188" y="765175"/>
            <a:ext cx="5024437" cy="377031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294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6914" y="4777555"/>
            <a:ext cx="6218573" cy="4441526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8751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5650" y="2349502"/>
            <a:ext cx="8566150" cy="162083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1300" y="4286252"/>
            <a:ext cx="7054850" cy="1931988"/>
          </a:xfrm>
        </p:spPr>
        <p:txBody>
          <a:bodyPr/>
          <a:lstStyle>
            <a:lvl1pPr marL="0" indent="0" algn="ctr">
              <a:buNone/>
              <a:defRPr/>
            </a:lvl1pPr>
            <a:lvl2pPr marL="457058" indent="0" algn="ctr">
              <a:buNone/>
              <a:defRPr/>
            </a:lvl2pPr>
            <a:lvl3pPr marL="914115" indent="0" algn="ctr">
              <a:buNone/>
              <a:defRPr/>
            </a:lvl3pPr>
            <a:lvl4pPr marL="1371173" indent="0" algn="ctr">
              <a:buNone/>
              <a:defRPr/>
            </a:lvl4pPr>
            <a:lvl5pPr marL="1828231" indent="0" algn="ctr">
              <a:buNone/>
              <a:defRPr/>
            </a:lvl5pPr>
            <a:lvl6pPr marL="2285289" indent="0" algn="ctr">
              <a:buNone/>
              <a:defRPr/>
            </a:lvl6pPr>
            <a:lvl7pPr marL="2742347" indent="0" algn="ctr">
              <a:buNone/>
              <a:defRPr/>
            </a:lvl7pPr>
            <a:lvl8pPr marL="3199405" indent="0" algn="ctr">
              <a:buNone/>
              <a:defRPr/>
            </a:lvl8pPr>
            <a:lvl9pPr marL="3656462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C1E25212-C499-2845-9264-4CAAD22E0C08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06DFCD5D-A4EF-0F48-894C-74C4A518F617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04088" y="301625"/>
            <a:ext cx="2266950" cy="64579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3238" y="301625"/>
            <a:ext cx="6648450" cy="64579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AB5A90ED-0900-0148-B02F-288E9C7DCDE9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B10699FE-574C-884F-B959-58968A00FCE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5338" y="4859341"/>
            <a:ext cx="8566150" cy="15017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5338" y="3205163"/>
            <a:ext cx="8566150" cy="16541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058" indent="0">
              <a:buNone/>
              <a:defRPr sz="1800"/>
            </a:lvl2pPr>
            <a:lvl3pPr marL="914115" indent="0">
              <a:buNone/>
              <a:defRPr sz="1700"/>
            </a:lvl3pPr>
            <a:lvl4pPr marL="1371173" indent="0">
              <a:buNone/>
              <a:defRPr sz="1400"/>
            </a:lvl4pPr>
            <a:lvl5pPr marL="1828231" indent="0">
              <a:buNone/>
              <a:defRPr sz="1400"/>
            </a:lvl5pPr>
            <a:lvl6pPr marL="2285289" indent="0">
              <a:buNone/>
              <a:defRPr sz="1400"/>
            </a:lvl6pPr>
            <a:lvl7pPr marL="2742347" indent="0">
              <a:buNone/>
              <a:defRPr sz="1400"/>
            </a:lvl7pPr>
            <a:lvl8pPr marL="3199405" indent="0">
              <a:buNone/>
              <a:defRPr sz="1400"/>
            </a:lvl8pPr>
            <a:lvl9pPr marL="3656462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68E3A94C-6335-6046-8076-E497DB61BFD1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3238" y="1770066"/>
            <a:ext cx="4457700" cy="49895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3338" y="1770066"/>
            <a:ext cx="4457700" cy="49895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5B33BAAE-3A70-404B-BB23-D07B6A3C822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1" y="303213"/>
            <a:ext cx="9070975" cy="126047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3241" y="1692276"/>
            <a:ext cx="4452937" cy="70643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058" indent="0">
              <a:buNone/>
              <a:defRPr sz="2000" b="1"/>
            </a:lvl2pPr>
            <a:lvl3pPr marL="914115" indent="0">
              <a:buNone/>
              <a:defRPr sz="1800" b="1"/>
            </a:lvl3pPr>
            <a:lvl4pPr marL="1371173" indent="0">
              <a:buNone/>
              <a:defRPr sz="1700" b="1"/>
            </a:lvl4pPr>
            <a:lvl5pPr marL="1828231" indent="0">
              <a:buNone/>
              <a:defRPr sz="1700" b="1"/>
            </a:lvl5pPr>
            <a:lvl6pPr marL="2285289" indent="0">
              <a:buNone/>
              <a:defRPr sz="1700" b="1"/>
            </a:lvl6pPr>
            <a:lvl7pPr marL="2742347" indent="0">
              <a:buNone/>
              <a:defRPr sz="1700" b="1"/>
            </a:lvl7pPr>
            <a:lvl8pPr marL="3199405" indent="0">
              <a:buNone/>
              <a:defRPr sz="1700" b="1"/>
            </a:lvl8pPr>
            <a:lvl9pPr marL="3656462" indent="0">
              <a:buNone/>
              <a:defRPr sz="17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241" y="2398716"/>
            <a:ext cx="4452937" cy="435768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19691" y="1692276"/>
            <a:ext cx="4454525" cy="70643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058" indent="0">
              <a:buNone/>
              <a:defRPr sz="2000" b="1"/>
            </a:lvl2pPr>
            <a:lvl3pPr marL="914115" indent="0">
              <a:buNone/>
              <a:defRPr sz="1800" b="1"/>
            </a:lvl3pPr>
            <a:lvl4pPr marL="1371173" indent="0">
              <a:buNone/>
              <a:defRPr sz="1700" b="1"/>
            </a:lvl4pPr>
            <a:lvl5pPr marL="1828231" indent="0">
              <a:buNone/>
              <a:defRPr sz="1700" b="1"/>
            </a:lvl5pPr>
            <a:lvl6pPr marL="2285289" indent="0">
              <a:buNone/>
              <a:defRPr sz="1700" b="1"/>
            </a:lvl6pPr>
            <a:lvl7pPr marL="2742347" indent="0">
              <a:buNone/>
              <a:defRPr sz="1700" b="1"/>
            </a:lvl7pPr>
            <a:lvl8pPr marL="3199405" indent="0">
              <a:buNone/>
              <a:defRPr sz="1700" b="1"/>
            </a:lvl8pPr>
            <a:lvl9pPr marL="3656462" indent="0">
              <a:buNone/>
              <a:defRPr sz="17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19691" y="2398716"/>
            <a:ext cx="4454525" cy="435768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A1E57D0C-60D9-554D-8F3A-1904EEC0067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1D7586AC-F896-4640-9044-DD7ECB502B8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4D5FD7FD-0BA8-D54E-8FE7-F8CE54B77596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1" y="301628"/>
            <a:ext cx="3316287" cy="128111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0178" y="301627"/>
            <a:ext cx="5634038" cy="645477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3241" y="1582738"/>
            <a:ext cx="3316287" cy="5173662"/>
          </a:xfrm>
        </p:spPr>
        <p:txBody>
          <a:bodyPr/>
          <a:lstStyle>
            <a:lvl1pPr marL="0" indent="0">
              <a:buNone/>
              <a:defRPr sz="1400"/>
            </a:lvl1pPr>
            <a:lvl2pPr marL="457058" indent="0">
              <a:buNone/>
              <a:defRPr sz="1200"/>
            </a:lvl2pPr>
            <a:lvl3pPr marL="914115" indent="0">
              <a:buNone/>
              <a:defRPr sz="1000"/>
            </a:lvl3pPr>
            <a:lvl4pPr marL="1371173" indent="0">
              <a:buNone/>
              <a:defRPr sz="900"/>
            </a:lvl4pPr>
            <a:lvl5pPr marL="1828231" indent="0">
              <a:buNone/>
              <a:defRPr sz="900"/>
            </a:lvl5pPr>
            <a:lvl6pPr marL="2285289" indent="0">
              <a:buNone/>
              <a:defRPr sz="900"/>
            </a:lvl6pPr>
            <a:lvl7pPr marL="2742347" indent="0">
              <a:buNone/>
              <a:defRPr sz="900"/>
            </a:lvl7pPr>
            <a:lvl8pPr marL="3199405" indent="0">
              <a:buNone/>
              <a:defRPr sz="900"/>
            </a:lvl8pPr>
            <a:lvl9pPr marL="3656462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70DC9464-E398-7543-B7F3-F15D056FD484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4852" y="5294316"/>
            <a:ext cx="6046789" cy="6238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4852" y="676275"/>
            <a:ext cx="6046789" cy="4537075"/>
          </a:xfrm>
        </p:spPr>
        <p:txBody>
          <a:bodyPr/>
          <a:lstStyle>
            <a:lvl1pPr marL="0" indent="0">
              <a:buNone/>
              <a:defRPr sz="3200"/>
            </a:lvl1pPr>
            <a:lvl2pPr marL="457058" indent="0">
              <a:buNone/>
              <a:defRPr sz="2800"/>
            </a:lvl2pPr>
            <a:lvl3pPr marL="914115" indent="0">
              <a:buNone/>
              <a:defRPr sz="2400"/>
            </a:lvl3pPr>
            <a:lvl4pPr marL="1371173" indent="0">
              <a:buNone/>
              <a:defRPr sz="2000"/>
            </a:lvl4pPr>
            <a:lvl5pPr marL="1828231" indent="0">
              <a:buNone/>
              <a:defRPr sz="2000"/>
            </a:lvl5pPr>
            <a:lvl6pPr marL="2285289" indent="0">
              <a:buNone/>
              <a:defRPr sz="2000"/>
            </a:lvl6pPr>
            <a:lvl7pPr marL="2742347" indent="0">
              <a:buNone/>
              <a:defRPr sz="2000"/>
            </a:lvl7pPr>
            <a:lvl8pPr marL="3199405" indent="0">
              <a:buNone/>
              <a:defRPr sz="2000"/>
            </a:lvl8pPr>
            <a:lvl9pPr marL="3656462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4852" y="5918200"/>
            <a:ext cx="6046789" cy="889000"/>
          </a:xfrm>
        </p:spPr>
        <p:txBody>
          <a:bodyPr/>
          <a:lstStyle>
            <a:lvl1pPr marL="0" indent="0">
              <a:buNone/>
              <a:defRPr sz="1400"/>
            </a:lvl1pPr>
            <a:lvl2pPr marL="457058" indent="0">
              <a:buNone/>
              <a:defRPr sz="1200"/>
            </a:lvl2pPr>
            <a:lvl3pPr marL="914115" indent="0">
              <a:buNone/>
              <a:defRPr sz="1000"/>
            </a:lvl3pPr>
            <a:lvl4pPr marL="1371173" indent="0">
              <a:buNone/>
              <a:defRPr sz="900"/>
            </a:lvl4pPr>
            <a:lvl5pPr marL="1828231" indent="0">
              <a:buNone/>
              <a:defRPr sz="900"/>
            </a:lvl5pPr>
            <a:lvl6pPr marL="2285289" indent="0">
              <a:buNone/>
              <a:defRPr sz="900"/>
            </a:lvl6pPr>
            <a:lvl7pPr marL="2742347" indent="0">
              <a:buNone/>
              <a:defRPr sz="900"/>
            </a:lvl7pPr>
            <a:lvl8pPr marL="3199405" indent="0">
              <a:buNone/>
              <a:defRPr sz="900"/>
            </a:lvl8pPr>
            <a:lvl9pPr marL="3656462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61FDA17F-FB80-8D49-A59B-37A042027CF1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503242" y="301625"/>
            <a:ext cx="9067799" cy="126206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503242" y="1770066"/>
            <a:ext cx="9067799" cy="498951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503242" y="6889750"/>
            <a:ext cx="2346325" cy="5207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93000"/>
              </a:lnSpc>
              <a:tabLst>
                <a:tab pos="723675" algn="l"/>
                <a:tab pos="1447347" algn="l"/>
                <a:tab pos="2171025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endParaRPr lang="en-US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ftr"/>
          </p:nvPr>
        </p:nvSpPr>
        <p:spPr bwMode="auto">
          <a:xfrm>
            <a:off x="3446463" y="6889750"/>
            <a:ext cx="3192462" cy="5207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ctr">
              <a:lnSpc>
                <a:spcPct val="93000"/>
              </a:lnSpc>
              <a:tabLst>
                <a:tab pos="723675" algn="l"/>
                <a:tab pos="1447347" algn="l"/>
                <a:tab pos="2171025" algn="l"/>
                <a:tab pos="2894700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sldNum"/>
          </p:nvPr>
        </p:nvSpPr>
        <p:spPr bwMode="auto">
          <a:xfrm>
            <a:off x="7224716" y="6889750"/>
            <a:ext cx="2346325" cy="5207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3000"/>
              </a:lnSpc>
              <a:tabLst>
                <a:tab pos="723675" algn="l"/>
                <a:tab pos="1447347" algn="l"/>
                <a:tab pos="2171025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fld id="{61238ED3-63D3-2348-A9CA-47875917B151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05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+mj-lt"/>
          <a:ea typeface="+mj-ea"/>
          <a:cs typeface="+mj-cs"/>
        </a:defRPr>
      </a:lvl1pPr>
      <a:lvl2pPr marL="431665" indent="-215834" algn="ctr" defTabSz="45705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2pPr>
      <a:lvl3pPr marL="647499" indent="-215834" algn="ctr" defTabSz="45705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3pPr>
      <a:lvl4pPr marL="863332" indent="-215834" algn="ctr" defTabSz="45705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4pPr>
      <a:lvl5pPr marL="1079164" indent="-215834" algn="ctr" defTabSz="45705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5pPr>
      <a:lvl6pPr marL="1536221" indent="-215834" algn="ctr" defTabSz="45705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6pPr>
      <a:lvl7pPr marL="1993281" indent="-215834" algn="ctr" defTabSz="45705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7pPr>
      <a:lvl8pPr marL="2450337" indent="-215834" algn="ctr" defTabSz="45705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8pPr>
      <a:lvl9pPr marL="2907397" indent="-215834" algn="ctr" defTabSz="45705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9pPr>
    </p:titleStyle>
    <p:bodyStyle>
      <a:lvl1pPr marL="431665" indent="-323749" algn="l" defTabSz="457058" rtl="0" eaLnBrk="1" fontAlgn="base" hangingPunct="1">
        <a:lnSpc>
          <a:spcPct val="94000"/>
        </a:lnSpc>
        <a:spcBef>
          <a:spcPct val="0"/>
        </a:spcBef>
        <a:spcAft>
          <a:spcPts val="1425"/>
        </a:spcAft>
        <a:buClr>
          <a:srgbClr val="000000"/>
        </a:buClr>
        <a:buSzPct val="45000"/>
        <a:buFont typeface="Wingdings" pitchFamily="-111" charset="2"/>
        <a:buChar char="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863332" indent="-287248" algn="l" defTabSz="457058" rtl="0" eaLnBrk="1" fontAlgn="base" hangingPunct="1">
        <a:lnSpc>
          <a:spcPct val="94000"/>
        </a:lnSpc>
        <a:spcBef>
          <a:spcPct val="0"/>
        </a:spcBef>
        <a:spcAft>
          <a:spcPts val="1138"/>
        </a:spcAft>
        <a:buClr>
          <a:srgbClr val="000000"/>
        </a:buClr>
        <a:buSzPct val="75000"/>
        <a:buFont typeface="Symbol" pitchFamily="-111" charset="2"/>
        <a:buChar char=""/>
        <a:defRPr sz="2800">
          <a:solidFill>
            <a:srgbClr val="000000"/>
          </a:solidFill>
          <a:latin typeface="+mn-lt"/>
          <a:ea typeface="+mn-ea"/>
          <a:cs typeface="+mn-cs"/>
        </a:defRPr>
      </a:lvl2pPr>
      <a:lvl3pPr marL="1294996" indent="-215834" algn="l" defTabSz="457058" rtl="0" eaLnBrk="1" fontAlgn="base" hangingPunct="1">
        <a:lnSpc>
          <a:spcPct val="94000"/>
        </a:lnSpc>
        <a:spcBef>
          <a:spcPct val="0"/>
        </a:spcBef>
        <a:spcAft>
          <a:spcPts val="850"/>
        </a:spcAft>
        <a:buClr>
          <a:srgbClr val="000000"/>
        </a:buClr>
        <a:buSzPct val="45000"/>
        <a:buFont typeface="Wingdings" pitchFamily="-111" charset="2"/>
        <a:buChar char=""/>
        <a:defRPr sz="2400">
          <a:solidFill>
            <a:srgbClr val="000000"/>
          </a:solidFill>
          <a:latin typeface="+mn-lt"/>
          <a:ea typeface="+mn-ea"/>
          <a:cs typeface="+mn-cs"/>
        </a:defRPr>
      </a:lvl3pPr>
      <a:lvl4pPr marL="1726663" indent="-215834" algn="l" defTabSz="457058" rtl="0" eaLnBrk="1" fontAlgn="base" hangingPunct="1">
        <a:lnSpc>
          <a:spcPct val="94000"/>
        </a:lnSpc>
        <a:spcBef>
          <a:spcPct val="0"/>
        </a:spcBef>
        <a:spcAft>
          <a:spcPts val="575"/>
        </a:spcAft>
        <a:buClr>
          <a:srgbClr val="000000"/>
        </a:buClr>
        <a:buSzPct val="75000"/>
        <a:buFont typeface="Symbol" pitchFamily="-111" charset="2"/>
        <a:buChar char=""/>
        <a:defRPr sz="2000">
          <a:solidFill>
            <a:srgbClr val="000000"/>
          </a:solidFill>
          <a:latin typeface="+mn-lt"/>
          <a:ea typeface="+mn-ea"/>
          <a:cs typeface="+mn-cs"/>
        </a:defRPr>
      </a:lvl4pPr>
      <a:lvl5pPr marL="2158329" indent="-215834" algn="l" defTabSz="457058" rtl="0" eaLnBrk="1" fontAlgn="base" hangingPunct="1">
        <a:lnSpc>
          <a:spcPct val="94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pitchFamily="-111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5pPr>
      <a:lvl6pPr marL="2615386" indent="-215834" algn="l" defTabSz="457058" rtl="0" eaLnBrk="1" fontAlgn="base" hangingPunct="1">
        <a:lnSpc>
          <a:spcPct val="94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pitchFamily="-111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3072444" indent="-215834" algn="l" defTabSz="457058" rtl="0" eaLnBrk="1" fontAlgn="base" hangingPunct="1">
        <a:lnSpc>
          <a:spcPct val="94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pitchFamily="-111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529502" indent="-215834" algn="l" defTabSz="457058" rtl="0" eaLnBrk="1" fontAlgn="base" hangingPunct="1">
        <a:lnSpc>
          <a:spcPct val="94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pitchFamily="-111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986559" indent="-215834" algn="l" defTabSz="457058" rtl="0" eaLnBrk="1" fontAlgn="base" hangingPunct="1">
        <a:lnSpc>
          <a:spcPct val="94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pitchFamily="-111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0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58" algn="l" defTabSz="4570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15" algn="l" defTabSz="4570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173" algn="l" defTabSz="4570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231" algn="l" defTabSz="4570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289" algn="l" defTabSz="4570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347" algn="l" defTabSz="4570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405" algn="l" defTabSz="4570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462" algn="l" defTabSz="4570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tiff"/><Relationship Id="rId4" Type="http://schemas.openxmlformats.org/officeDocument/2006/relationships/image" Target="../media/image5.tiff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sv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95325" y="1495425"/>
            <a:ext cx="8566150" cy="1620839"/>
          </a:xfrm>
        </p:spPr>
        <p:txBody>
          <a:bodyPr/>
          <a:lstStyle/>
          <a:p>
            <a:r>
              <a:rPr lang="en-US" dirty="0"/>
              <a:t>Predictive Error-Driven Learning in the Brain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1300" y="3781425"/>
            <a:ext cx="7054850" cy="2436815"/>
          </a:xfrm>
        </p:spPr>
        <p:txBody>
          <a:bodyPr/>
          <a:lstStyle/>
          <a:p>
            <a:r>
              <a:rPr lang="en-US" dirty="0"/>
              <a:t>Randall C. O’Reilly</a:t>
            </a:r>
          </a:p>
          <a:p>
            <a:r>
              <a:rPr lang="en-US" dirty="0"/>
              <a:t>University of California Davis</a:t>
            </a:r>
          </a:p>
          <a:p>
            <a:r>
              <a:rPr lang="en-US" dirty="0" err="1"/>
              <a:t>eCortex</a:t>
            </a:r>
            <a:r>
              <a:rPr lang="en-US" dirty="0"/>
              <a:t>, </a:t>
            </a:r>
            <a:r>
              <a:rPr lang="en-US" dirty="0" err="1"/>
              <a:t>Inc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9702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Activation Diffs Implicitly Compute Derivatives </a:t>
            </a:r>
            <a:r>
              <a:rPr lang="en-US" sz="3200" dirty="0"/>
              <a:t>(</a:t>
            </a:r>
            <a:r>
              <a:rPr lang="en-US" sz="3200" dirty="0" err="1"/>
              <a:t>GeneRec</a:t>
            </a:r>
            <a:r>
              <a:rPr lang="en-US" sz="3200" dirty="0"/>
              <a:t>; O’Reilly, 1996)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29" y="1952628"/>
            <a:ext cx="5528875" cy="4638409"/>
          </a:xfrm>
        </p:spPr>
      </p:pic>
      <p:sp>
        <p:nvSpPr>
          <p:cNvPr id="3" name="TextBox 2"/>
          <p:cNvSpPr txBox="1"/>
          <p:nvPr/>
        </p:nvSpPr>
        <p:spPr>
          <a:xfrm>
            <a:off x="6181725" y="2105027"/>
            <a:ext cx="3352800" cy="1311744"/>
          </a:xfrm>
          <a:prstGeom prst="rect">
            <a:avLst/>
          </a:prstGeom>
          <a:noFill/>
        </p:spPr>
        <p:txBody>
          <a:bodyPr wrap="square" lIns="91410" tIns="45706" rIns="91410" bIns="45706" rtlCol="0">
            <a:spAutoFit/>
          </a:bodyPr>
          <a:lstStyle/>
          <a:p>
            <a:r>
              <a:rPr lang="en-US" sz="2800" dirty="0"/>
              <a:t>Free to use arbitrarily complex activation functions!</a:t>
            </a:r>
          </a:p>
        </p:txBody>
      </p:sp>
    </p:spTree>
    <p:extLst>
      <p:ext uri="{BB962C8B-B14F-4D97-AF65-F5344CB8AC3E}">
        <p14:creationId xmlns:p14="http://schemas.microsoft.com/office/powerpoint/2010/main" val="40894685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EDA20-71D4-1945-B2EE-EE0A5B602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Many different approaches..</a:t>
            </a:r>
            <a:br>
              <a:rPr lang="en-US" dirty="0"/>
            </a:br>
            <a:r>
              <a:rPr lang="en-US" sz="2400" dirty="0"/>
              <a:t>(Whittington &amp; </a:t>
            </a:r>
            <a:r>
              <a:rPr lang="en-US" sz="2400" dirty="0" err="1"/>
              <a:t>Bogacz</a:t>
            </a:r>
            <a:r>
              <a:rPr lang="en-US" sz="2400" dirty="0"/>
              <a:t> Review, TICS, 2019)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A90478E-5F3D-1B4A-9581-4E05B66B98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0525" y="1876425"/>
            <a:ext cx="9067800" cy="3323957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DCC8DD5-DC2F-A749-9210-CC9BD816F52A}"/>
              </a:ext>
            </a:extLst>
          </p:cNvPr>
          <p:cNvSpPr txBox="1"/>
          <p:nvPr/>
        </p:nvSpPr>
        <p:spPr>
          <a:xfrm>
            <a:off x="390525" y="5457825"/>
            <a:ext cx="8991600" cy="19150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Scellier</a:t>
            </a:r>
            <a:r>
              <a:rPr lang="en-US" dirty="0"/>
              <a:t>, B. and </a:t>
            </a:r>
            <a:r>
              <a:rPr lang="en-US" dirty="0" err="1"/>
              <a:t>Bengio</a:t>
            </a:r>
            <a:r>
              <a:rPr lang="en-US" dirty="0"/>
              <a:t>, Y. (2017) Equivalence of equilibrium propagation and recurrent backpropagation. </a:t>
            </a:r>
            <a:r>
              <a:rPr lang="en-US" dirty="0" err="1"/>
              <a:t>arXiv</a:t>
            </a:r>
            <a:r>
              <a:rPr lang="en-US" dirty="0"/>
              <a:t> preprint arXiv:1711.08416 </a:t>
            </a:r>
          </a:p>
          <a:p>
            <a:endParaRPr lang="en-US" dirty="0"/>
          </a:p>
          <a:p>
            <a:r>
              <a:rPr lang="en-US" dirty="0"/>
              <a:t>Whittington, J.C.R. and </a:t>
            </a:r>
            <a:r>
              <a:rPr lang="en-US" dirty="0" err="1"/>
              <a:t>Bogacz</a:t>
            </a:r>
            <a:r>
              <a:rPr lang="en-US" dirty="0"/>
              <a:t>, R. (2017) An approximation of the error backpropagation algorithm in a predictive coding net- work with local Hebbian synaptic plasticity. Neural </a:t>
            </a:r>
            <a:r>
              <a:rPr lang="en-US" dirty="0" err="1"/>
              <a:t>Comput</a:t>
            </a:r>
            <a:r>
              <a:rPr lang="en-US" dirty="0"/>
              <a:t>. 29, 1229–1262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68139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19125" y="6283325"/>
            <a:ext cx="8839200" cy="7866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Not biological: error backpropagation</a:t>
            </a:r>
          </a:p>
          <a:p>
            <a:r>
              <a:rPr lang="en-US" sz="2400" dirty="0"/>
              <a:t>Not psychological (where is that hand when you need it!?)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9582F6-25CA-FE43-83DD-D891193F5D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25" y="114145"/>
            <a:ext cx="4953000" cy="2938221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A31C4E35-D4EE-DC4C-A0C7-33B03A4160F6}"/>
              </a:ext>
            </a:extLst>
          </p:cNvPr>
          <p:cNvGrpSpPr/>
          <p:nvPr/>
        </p:nvGrpSpPr>
        <p:grpSpPr>
          <a:xfrm>
            <a:off x="466725" y="2803525"/>
            <a:ext cx="9256716" cy="3479800"/>
            <a:chOff x="466725" y="2803525"/>
            <a:chExt cx="9256716" cy="347980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6725" y="2803525"/>
              <a:ext cx="7620000" cy="347980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615241" y="4543425"/>
              <a:ext cx="2108200" cy="1651000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126012F6-2FEE-504E-B23A-96268ECBC647}"/>
              </a:ext>
            </a:extLst>
          </p:cNvPr>
          <p:cNvSpPr txBox="1"/>
          <p:nvPr/>
        </p:nvSpPr>
        <p:spPr>
          <a:xfrm>
            <a:off x="5572125" y="915130"/>
            <a:ext cx="3505200" cy="7287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What Works:</a:t>
            </a:r>
          </a:p>
        </p:txBody>
      </p:sp>
      <p:sp>
        <p:nvSpPr>
          <p:cNvPr id="3" name="&quot;No&quot; Symbol 2">
            <a:extLst>
              <a:ext uri="{FF2B5EF4-FFF2-40B4-BE49-F238E27FC236}">
                <a16:creationId xmlns:a16="http://schemas.microsoft.com/office/drawing/2014/main" id="{68641325-DA31-C744-A495-6D05A8E5BDBC}"/>
              </a:ext>
            </a:extLst>
          </p:cNvPr>
          <p:cNvSpPr/>
          <p:nvPr/>
        </p:nvSpPr>
        <p:spPr bwMode="auto">
          <a:xfrm>
            <a:off x="7096125" y="4086225"/>
            <a:ext cx="2286000" cy="2286000"/>
          </a:xfrm>
          <a:prstGeom prst="noSmoking">
            <a:avLst>
              <a:gd name="adj" fmla="val 10585"/>
            </a:avLst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-111" charset="2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effectLst/>
              <a:latin typeface="Arial" pitchFamily="-11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05070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0C6F328-BC1C-5443-A418-8360E74538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950" y="1724025"/>
            <a:ext cx="2425700" cy="335280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DEFAC537-598D-BF42-B6C6-E7D631FA8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Helmholtz: Recognition by Synthesis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CE771B3-890A-B346-87D0-23DB788BD9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5125" y="1726551"/>
            <a:ext cx="6295830" cy="472187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BAB4A8C-A4E4-ED45-899D-921CC44B5F6F}"/>
              </a:ext>
            </a:extLst>
          </p:cNvPr>
          <p:cNvSpPr txBox="1"/>
          <p:nvPr/>
        </p:nvSpPr>
        <p:spPr>
          <a:xfrm>
            <a:off x="503242" y="6611287"/>
            <a:ext cx="8723863" cy="4394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Auto-encoders, Bayesian models, Rao &amp; Ballard, </a:t>
            </a:r>
            <a:r>
              <a:rPr lang="en-US" sz="2400" dirty="0" err="1"/>
              <a:t>Friston</a:t>
            </a:r>
            <a:r>
              <a:rPr lang="en-US" sz="2400" dirty="0"/>
              <a:t> et al..</a:t>
            </a:r>
          </a:p>
        </p:txBody>
      </p:sp>
    </p:spTree>
    <p:extLst>
      <p:ext uri="{BB962C8B-B14F-4D97-AF65-F5344CB8AC3E}">
        <p14:creationId xmlns:p14="http://schemas.microsoft.com/office/powerpoint/2010/main" val="36649236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495" y="733425"/>
            <a:ext cx="9313334" cy="50292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98495" y="5991225"/>
            <a:ext cx="9313334" cy="902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Key idea: We learn by constantly generating hypotheses or predictions about </a:t>
            </a:r>
            <a:r>
              <a:rPr lang="en-US" sz="2800" i="1" dirty="0"/>
              <a:t>what will happen next!</a:t>
            </a:r>
          </a:p>
        </p:txBody>
      </p:sp>
    </p:spTree>
    <p:extLst>
      <p:ext uri="{BB962C8B-B14F-4D97-AF65-F5344CB8AC3E}">
        <p14:creationId xmlns:p14="http://schemas.microsoft.com/office/powerpoint/2010/main" val="3172575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1625"/>
            <a:ext cx="9067799" cy="1041399"/>
          </a:xfrm>
        </p:spPr>
        <p:txBody>
          <a:bodyPr/>
          <a:lstStyle/>
          <a:p>
            <a:r>
              <a:rPr lang="en-US" dirty="0"/>
              <a:t>The Predictive Bootstrap</a:t>
            </a:r>
            <a:br>
              <a:rPr lang="en-US" dirty="0"/>
            </a:br>
            <a:r>
              <a:rPr lang="en-US" sz="3200" dirty="0"/>
              <a:t>(Elman 1990; Elman, Bates, </a:t>
            </a:r>
            <a:r>
              <a:rPr lang="en-US" sz="3200" i="1" dirty="0"/>
              <a:t>et al.</a:t>
            </a:r>
            <a:r>
              <a:rPr lang="en-US" sz="3200" dirty="0"/>
              <a:t> 1996)</a:t>
            </a:r>
            <a:endParaRPr lang="en-US" dirty="0"/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5191125" y="1716715"/>
            <a:ext cx="3836379" cy="453875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6325" y="1724025"/>
            <a:ext cx="3299847" cy="21336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21248" y="4086225"/>
            <a:ext cx="3810000" cy="29276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Learning to predict words induces verb vs noun category representations in hidden layer of SRN</a:t>
            </a:r>
          </a:p>
          <a:p>
            <a:endParaRPr lang="en-US" sz="2800" dirty="0"/>
          </a:p>
          <a:p>
            <a:r>
              <a:rPr lang="en-US" sz="2800" b="1" dirty="0"/>
              <a:t>The future is </a:t>
            </a:r>
            <a:r>
              <a:rPr lang="en-US" sz="2800" b="1" i="1" dirty="0"/>
              <a:t>free</a:t>
            </a:r>
            <a:r>
              <a:rPr lang="en-US" sz="2800" b="1" dirty="0"/>
              <a:t>!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124325" y="6494483"/>
            <a:ext cx="5867400" cy="497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/>
              <a:t>If</a:t>
            </a:r>
            <a:r>
              <a:rPr lang="en-US" sz="2800" b="1" dirty="0"/>
              <a:t> you can predict it, you </a:t>
            </a:r>
            <a:r>
              <a:rPr lang="en-US" sz="2800" b="1" i="1" dirty="0"/>
              <a:t>know</a:t>
            </a:r>
            <a:r>
              <a:rPr lang="en-US" sz="2800" b="1" dirty="0"/>
              <a:t> it!</a:t>
            </a:r>
          </a:p>
        </p:txBody>
      </p:sp>
    </p:spTree>
    <p:extLst>
      <p:ext uri="{BB962C8B-B14F-4D97-AF65-F5344CB8AC3E}">
        <p14:creationId xmlns:p14="http://schemas.microsoft.com/office/powerpoint/2010/main" val="37304085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4C924-CF84-054A-B30D-EBDDA0DCF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Biologically, how does it work?</a:t>
            </a:r>
          </a:p>
        </p:txBody>
      </p:sp>
    </p:spTree>
    <p:extLst>
      <p:ext uri="{BB962C8B-B14F-4D97-AF65-F5344CB8AC3E}">
        <p14:creationId xmlns:p14="http://schemas.microsoft.com/office/powerpoint/2010/main" val="15538271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4C924-CF84-054A-B30D-EBDDA0DCF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“Standard” approach</a:t>
            </a:r>
            <a:br>
              <a:rPr lang="en-US" dirty="0"/>
            </a:br>
            <a:r>
              <a:rPr lang="en-US" sz="2800" dirty="0"/>
              <a:t>(</a:t>
            </a:r>
            <a:r>
              <a:rPr lang="en-US" sz="2800" dirty="0" err="1"/>
              <a:t>Friston</a:t>
            </a:r>
            <a:r>
              <a:rPr lang="en-US" sz="2800" dirty="0"/>
              <a:t> et al)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D491358-E220-724C-BEF0-798190CC43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3241" y="1724025"/>
            <a:ext cx="9067800" cy="361828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5779E9F-93E7-3345-B8E0-F8A4075594A4}"/>
              </a:ext>
            </a:extLst>
          </p:cNvPr>
          <p:cNvSpPr txBox="1"/>
          <p:nvPr/>
        </p:nvSpPr>
        <p:spPr>
          <a:xfrm>
            <a:off x="314325" y="5742401"/>
            <a:ext cx="9256716" cy="1133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Explicit error-coding neurons subtracting top-down vs. bottom up</a:t>
            </a:r>
          </a:p>
          <a:p>
            <a:endParaRPr lang="en-US" sz="2400" dirty="0"/>
          </a:p>
          <a:p>
            <a:r>
              <a:rPr lang="en-US" sz="2400" dirty="0"/>
              <a:t>But: no evidence of such cells!</a:t>
            </a:r>
          </a:p>
        </p:txBody>
      </p:sp>
    </p:spTree>
    <p:extLst>
      <p:ext uri="{BB962C8B-B14F-4D97-AF65-F5344CB8AC3E}">
        <p14:creationId xmlns:p14="http://schemas.microsoft.com/office/powerpoint/2010/main" val="15697097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Thalamocortical</a:t>
            </a:r>
            <a:r>
              <a:rPr lang="en-US" dirty="0"/>
              <a:t> Loop Biology</a:t>
            </a:r>
            <a:br>
              <a:rPr lang="en-US" dirty="0"/>
            </a:br>
            <a:r>
              <a:rPr lang="en-US" sz="2800" dirty="0"/>
              <a:t>(Sherman &amp; </a:t>
            </a:r>
            <a:r>
              <a:rPr lang="en-US" sz="2800" dirty="0" err="1"/>
              <a:t>Guillery</a:t>
            </a:r>
            <a:r>
              <a:rPr lang="en-US" sz="2800" dirty="0"/>
              <a:t>, 2006)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155" b="-713"/>
          <a:stretch/>
        </p:blipFill>
        <p:spPr>
          <a:xfrm>
            <a:off x="466725" y="1724025"/>
            <a:ext cx="9067799" cy="4255584"/>
          </a:xfrm>
        </p:spPr>
      </p:pic>
      <p:sp>
        <p:nvSpPr>
          <p:cNvPr id="5" name="TextBox 4"/>
          <p:cNvSpPr txBox="1"/>
          <p:nvPr/>
        </p:nvSpPr>
        <p:spPr>
          <a:xfrm>
            <a:off x="2560896" y="4391025"/>
            <a:ext cx="1295400" cy="6131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FF</a:t>
            </a:r>
          </a:p>
          <a:p>
            <a:r>
              <a:rPr lang="en-US" dirty="0"/>
              <a:t>Driver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993162" y="2910433"/>
            <a:ext cx="533400" cy="352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5IB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784872" y="4619625"/>
            <a:ext cx="1295400" cy="6131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Weak</a:t>
            </a:r>
          </a:p>
          <a:p>
            <a:r>
              <a:rPr lang="en-US" dirty="0"/>
              <a:t>FB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B8A1237-35A9-2248-81DD-C1FFE53E9694}"/>
              </a:ext>
            </a:extLst>
          </p:cNvPr>
          <p:cNvSpPr/>
          <p:nvPr/>
        </p:nvSpPr>
        <p:spPr bwMode="auto">
          <a:xfrm>
            <a:off x="2371725" y="4162425"/>
            <a:ext cx="1295400" cy="1143000"/>
          </a:xfrm>
          <a:prstGeom prst="ellipse">
            <a:avLst/>
          </a:prstGeom>
          <a:noFill/>
          <a:ln w="476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-111" charset="2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effectLst/>
              <a:latin typeface="Arial" pitchFamily="-111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20EF2F-2256-B140-AB69-B107FCFEBF57}"/>
              </a:ext>
            </a:extLst>
          </p:cNvPr>
          <p:cNvSpPr txBox="1"/>
          <p:nvPr/>
        </p:nvSpPr>
        <p:spPr>
          <a:xfrm>
            <a:off x="1183739" y="6294192"/>
            <a:ext cx="2375971" cy="4394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“What happens”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7C79B69-F441-4749-8786-918C78D39326}"/>
              </a:ext>
            </a:extLst>
          </p:cNvPr>
          <p:cNvCxnSpPr>
            <a:cxnSpLocks/>
            <a:stCxn id="9" idx="0"/>
            <a:endCxn id="8" idx="4"/>
          </p:cNvCxnSpPr>
          <p:nvPr/>
        </p:nvCxnSpPr>
        <p:spPr bwMode="auto">
          <a:xfrm flipV="1">
            <a:off x="2371725" y="5305425"/>
            <a:ext cx="647700" cy="988767"/>
          </a:xfrm>
          <a:prstGeom prst="straightConnector1">
            <a:avLst/>
          </a:prstGeom>
          <a:solidFill>
            <a:srgbClr val="00B8FF"/>
          </a:solidFill>
          <a:ln w="666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0B02C397-89F7-DF4D-9B45-2FEECFFF25DF}"/>
              </a:ext>
            </a:extLst>
          </p:cNvPr>
          <p:cNvSpPr/>
          <p:nvPr/>
        </p:nvSpPr>
        <p:spPr bwMode="auto">
          <a:xfrm>
            <a:off x="4352924" y="4314825"/>
            <a:ext cx="1295400" cy="1143000"/>
          </a:xfrm>
          <a:prstGeom prst="ellipse">
            <a:avLst/>
          </a:prstGeom>
          <a:noFill/>
          <a:ln w="476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-111" charset="2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effectLst/>
              <a:latin typeface="Arial" pitchFamily="-111" charset="0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6A9FCF2-539D-3E43-BC93-11A75E3560BE}"/>
              </a:ext>
            </a:extLst>
          </p:cNvPr>
          <p:cNvCxnSpPr>
            <a:cxnSpLocks/>
          </p:cNvCxnSpPr>
          <p:nvPr/>
        </p:nvCxnSpPr>
        <p:spPr bwMode="auto">
          <a:xfrm flipV="1">
            <a:off x="4276725" y="5365716"/>
            <a:ext cx="450283" cy="928476"/>
          </a:xfrm>
          <a:prstGeom prst="straightConnector1">
            <a:avLst/>
          </a:prstGeom>
          <a:solidFill>
            <a:srgbClr val="00B8FF"/>
          </a:solidFill>
          <a:ln w="666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954A978-8205-7E43-B442-7A5F2426C920}"/>
              </a:ext>
            </a:extLst>
          </p:cNvPr>
          <p:cNvSpPr txBox="1"/>
          <p:nvPr/>
        </p:nvSpPr>
        <p:spPr>
          <a:xfrm>
            <a:off x="3887707" y="6283632"/>
            <a:ext cx="1555234" cy="4394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Prediction</a:t>
            </a:r>
          </a:p>
        </p:txBody>
      </p:sp>
    </p:spTree>
    <p:extLst>
      <p:ext uri="{BB962C8B-B14F-4D97-AF65-F5344CB8AC3E}">
        <p14:creationId xmlns:p14="http://schemas.microsoft.com/office/powerpoint/2010/main" val="33945348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1625"/>
            <a:ext cx="9067799" cy="1270000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Pulvinar</a:t>
            </a:r>
            <a:r>
              <a:rPr lang="en-US" dirty="0"/>
              <a:t> = Projection Screen</a:t>
            </a:r>
            <a:br>
              <a:rPr lang="en-US" dirty="0"/>
            </a:br>
            <a:r>
              <a:rPr lang="en-US" sz="2800" dirty="0"/>
              <a:t>(c.f. Mumford, 1991 “blackboard”)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0525" y="2105025"/>
            <a:ext cx="5887720" cy="46482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486525" y="2105025"/>
            <a:ext cx="3200400" cy="41426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Pulvinar</a:t>
            </a:r>
            <a:r>
              <a:rPr lang="en-US" sz="2000" dirty="0"/>
              <a:t> receives connections from all over visual cortex</a:t>
            </a:r>
          </a:p>
          <a:p>
            <a:endParaRPr lang="en-US" sz="2000" dirty="0"/>
          </a:p>
          <a:p>
            <a:r>
              <a:rPr lang="en-US" sz="2000" dirty="0"/>
              <a:t>and projects back out to these same areas</a:t>
            </a:r>
          </a:p>
          <a:p>
            <a:endParaRPr lang="en-US" sz="2000" dirty="0"/>
          </a:p>
          <a:p>
            <a:r>
              <a:rPr lang="en-US" sz="2000" dirty="0"/>
              <a:t>Two inputs:</a:t>
            </a:r>
          </a:p>
          <a:p>
            <a:endParaRPr lang="en-US" sz="2000" dirty="0"/>
          </a:p>
          <a:p>
            <a:r>
              <a:rPr lang="en-US" sz="2000" dirty="0"/>
              <a:t>1. Few strong feedforward:</a:t>
            </a:r>
          </a:p>
          <a:p>
            <a:r>
              <a:rPr lang="en-US" sz="2000" i="1" dirty="0"/>
              <a:t>“what happens”</a:t>
            </a:r>
          </a:p>
          <a:p>
            <a:endParaRPr lang="en-US" sz="2000" dirty="0"/>
          </a:p>
          <a:p>
            <a:r>
              <a:rPr lang="en-US" sz="2000" dirty="0"/>
              <a:t>2. Many weaker feedback:</a:t>
            </a:r>
          </a:p>
          <a:p>
            <a:r>
              <a:rPr lang="en-US" sz="2000" i="1" dirty="0"/>
              <a:t>prediction</a:t>
            </a:r>
            <a:r>
              <a:rPr lang="en-US" sz="2000" dirty="0"/>
              <a:t> 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057525" y="2486025"/>
            <a:ext cx="2057400" cy="352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Pulvinar</a:t>
            </a:r>
            <a:r>
              <a:rPr lang="en-US" dirty="0">
                <a:solidFill>
                  <a:schemeClr val="bg1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5520600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BAECE074-B44F-1242-AC82-EEE5BC3B053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2125" y="3019425"/>
            <a:ext cx="4356100" cy="344399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0CCFF6E-D64B-D348-A136-07A6185CAC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is an embarrassment…</a:t>
            </a:r>
            <a:br>
              <a:rPr lang="en-US" dirty="0"/>
            </a:br>
            <a:r>
              <a:rPr lang="en-US" dirty="0"/>
              <a:t> (of potential riches!)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D588DE-A80A-DA44-9E52-3D94AD48BB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242" y="2105025"/>
            <a:ext cx="5907083" cy="4654554"/>
          </a:xfrm>
        </p:spPr>
        <p:txBody>
          <a:bodyPr/>
          <a:lstStyle/>
          <a:p>
            <a:pPr marL="107916" indent="0">
              <a:buNone/>
            </a:pPr>
            <a:r>
              <a:rPr lang="en-US" dirty="0"/>
              <a:t>It is embarrassing how little we know about learning in the one place that really matters: the </a:t>
            </a:r>
            <a:r>
              <a:rPr lang="en-US" i="1" dirty="0"/>
              <a:t>neocortex</a:t>
            </a:r>
            <a:r>
              <a:rPr lang="en-US" dirty="0"/>
              <a:t>.</a:t>
            </a:r>
          </a:p>
          <a:p>
            <a:pPr marL="107916" indent="0">
              <a:buNone/>
            </a:pPr>
            <a:endParaRPr lang="en-US" dirty="0"/>
          </a:p>
          <a:p>
            <a:pPr marL="107916" indent="0">
              <a:buNone/>
            </a:pPr>
            <a:r>
              <a:rPr lang="en-US" dirty="0"/>
              <a:t>We know more about most other brain areas:</a:t>
            </a:r>
          </a:p>
          <a:p>
            <a:pPr marL="107916" indent="0">
              <a:buNone/>
            </a:pPr>
            <a:r>
              <a:rPr lang="en-US" dirty="0"/>
              <a:t>Basal Ganglia, Cerebellum, Hippocampus..</a:t>
            </a:r>
          </a:p>
        </p:txBody>
      </p:sp>
    </p:spTree>
    <p:extLst>
      <p:ext uri="{BB962C8B-B14F-4D97-AF65-F5344CB8AC3E}">
        <p14:creationId xmlns:p14="http://schemas.microsoft.com/office/powerpoint/2010/main" val="33927676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1626"/>
            <a:ext cx="9067799" cy="812799"/>
          </a:xfrm>
        </p:spPr>
        <p:txBody>
          <a:bodyPr/>
          <a:lstStyle/>
          <a:p>
            <a:r>
              <a:rPr lang="en-US" dirty="0"/>
              <a:t>Deep Predictive Learning</a:t>
            </a:r>
            <a:endParaRPr lang="en-US" sz="2400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FB11F88C-2B07-E548-9120-4C294BDE21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6020" y="1114424"/>
            <a:ext cx="8264410" cy="6166661"/>
          </a:xfrm>
        </p:spPr>
      </p:pic>
    </p:spTree>
    <p:extLst>
      <p:ext uri="{BB962C8B-B14F-4D97-AF65-F5344CB8AC3E}">
        <p14:creationId xmlns:p14="http://schemas.microsoft.com/office/powerpoint/2010/main" val="40870947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6E3FFC-127B-7F4E-A666-C416C90BA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426" y="301625"/>
            <a:ext cx="7023100" cy="1262063"/>
          </a:xfrm>
        </p:spPr>
        <p:txBody>
          <a:bodyPr/>
          <a:lstStyle/>
          <a:p>
            <a:r>
              <a:rPr lang="en-US" dirty="0"/>
              <a:t>Functionally: does it work?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657AC1-FC35-7541-9779-92C9EBCDB5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242" y="1770066"/>
            <a:ext cx="6592883" cy="4989513"/>
          </a:xfrm>
        </p:spPr>
        <p:txBody>
          <a:bodyPr/>
          <a:lstStyle/>
          <a:p>
            <a:pPr marL="107916" indent="0">
              <a:buNone/>
            </a:pPr>
            <a:r>
              <a:rPr lang="en-US" dirty="0"/>
              <a:t>Can merely predicting low-level sensory inputs produce higher-level abstract representations?</a:t>
            </a:r>
          </a:p>
          <a:p>
            <a:pPr marL="107916" indent="0">
              <a:buNone/>
            </a:pPr>
            <a:endParaRPr lang="en-US" sz="700" dirty="0"/>
          </a:p>
          <a:p>
            <a:pPr marL="107916" indent="0">
              <a:buNone/>
            </a:pPr>
            <a:r>
              <a:rPr lang="en-US" dirty="0"/>
              <a:t>If not, maybe we still need that hand??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189C76-77C4-E44A-8B2C-88A8A5AAF1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8525" y="246066"/>
            <a:ext cx="2603500" cy="30480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DD1B4D8D-D5E6-EA46-BF11-EEDE846F1A83}"/>
              </a:ext>
            </a:extLst>
          </p:cNvPr>
          <p:cNvGrpSpPr/>
          <p:nvPr/>
        </p:nvGrpSpPr>
        <p:grpSpPr>
          <a:xfrm>
            <a:off x="2371724" y="4162425"/>
            <a:ext cx="7297265" cy="2743200"/>
            <a:chOff x="466725" y="2803525"/>
            <a:chExt cx="9256716" cy="347980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583660C-58F7-E947-BC5C-E28B9E39C58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6725" y="2803525"/>
              <a:ext cx="7620000" cy="34798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CF9D1EE-6CBB-6A45-B57C-62A1834CE5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615241" y="4543425"/>
              <a:ext cx="2108200" cy="1651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923062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picture containing table, room&#10;&#10;Description automatically generated">
            <a:extLst>
              <a:ext uri="{FF2B5EF4-FFF2-40B4-BE49-F238E27FC236}">
                <a16:creationId xmlns:a16="http://schemas.microsoft.com/office/drawing/2014/main" id="{4CB762CD-F55D-2140-94BA-6CDBEFB9227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3810" y="442912"/>
            <a:ext cx="6875715" cy="667702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DC81C5AF-02E8-1F46-A980-7DF4BC1DF07A}"/>
              </a:ext>
            </a:extLst>
          </p:cNvPr>
          <p:cNvSpPr txBox="1"/>
          <p:nvPr/>
        </p:nvSpPr>
        <p:spPr>
          <a:xfrm>
            <a:off x="7629525" y="1114425"/>
            <a:ext cx="2133600" cy="6131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 discovered</a:t>
            </a:r>
          </a:p>
          <a:p>
            <a:r>
              <a:rPr lang="en-US" dirty="0"/>
              <a:t>Shape categories!</a:t>
            </a:r>
          </a:p>
        </p:txBody>
      </p:sp>
    </p:spTree>
    <p:extLst>
      <p:ext uri="{BB962C8B-B14F-4D97-AF65-F5344CB8AC3E}">
        <p14:creationId xmlns:p14="http://schemas.microsoft.com/office/powerpoint/2010/main" val="20997820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19E513-EF73-144B-B546-8E440F0A79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vs. Monkeys:</a:t>
            </a:r>
            <a:br>
              <a:rPr lang="en-US" dirty="0"/>
            </a:br>
            <a:r>
              <a:rPr lang="en-US" dirty="0"/>
              <a:t>Categories Emerge in Higher Layers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1CF4A32-4906-B44E-BD4A-159C06EBB3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0725" y="1724024"/>
            <a:ext cx="6629400" cy="5359281"/>
          </a:xfrm>
        </p:spPr>
      </p:pic>
    </p:spTree>
    <p:extLst>
      <p:ext uri="{BB962C8B-B14F-4D97-AF65-F5344CB8AC3E}">
        <p14:creationId xmlns:p14="http://schemas.microsoft.com/office/powerpoint/2010/main" val="18511002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47385-695D-384A-94B7-9B336061B3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Categories not in V1;</a:t>
            </a:r>
            <a:br>
              <a:rPr lang="en-US" dirty="0"/>
            </a:br>
            <a:r>
              <a:rPr lang="en-US" dirty="0"/>
              <a:t>Emerge in IT Obj Rec Pathway</a:t>
            </a:r>
          </a:p>
        </p:txBody>
      </p:sp>
      <p:pic>
        <p:nvPicPr>
          <p:cNvPr id="5" name="Content Placeholder 4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D5E28FAF-A9D1-1F4E-886E-A06430B47C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5325" y="2028825"/>
            <a:ext cx="4419600" cy="4276372"/>
          </a:xfrm>
          <a:solidFill>
            <a:schemeClr val="bg1"/>
          </a:solidFill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3B522674-654E-6A4D-ABCA-7329F923F40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215" t="48568" r="34805" b="2268"/>
          <a:stretch/>
        </p:blipFill>
        <p:spPr>
          <a:xfrm>
            <a:off x="5287558" y="2028825"/>
            <a:ext cx="4094567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1430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0DCFE-76EA-9449-AE4B-1B679DFA5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vs. Humans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170C26C-21C0-2445-8CF6-292AC304DC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497" y="2206625"/>
            <a:ext cx="8777288" cy="1930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3726F03-C3EF-0443-BF22-D0723FF631B7}"/>
              </a:ext>
            </a:extLst>
          </p:cNvPr>
          <p:cNvSpPr txBox="1"/>
          <p:nvPr/>
        </p:nvSpPr>
        <p:spPr>
          <a:xfrm>
            <a:off x="1265241" y="4391025"/>
            <a:ext cx="7543800" cy="439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Which pair is more similar in terms of </a:t>
            </a:r>
            <a:r>
              <a:rPr lang="en-US" sz="2400" i="1" dirty="0"/>
              <a:t>overall shape?</a:t>
            </a:r>
          </a:p>
        </p:txBody>
      </p:sp>
    </p:spTree>
    <p:extLst>
      <p:ext uri="{BB962C8B-B14F-4D97-AF65-F5344CB8AC3E}">
        <p14:creationId xmlns:p14="http://schemas.microsoft.com/office/powerpoint/2010/main" val="32819380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picture containing table, room&#10;&#10;Description automatically generated">
            <a:extLst>
              <a:ext uri="{FF2B5EF4-FFF2-40B4-BE49-F238E27FC236}">
                <a16:creationId xmlns:a16="http://schemas.microsoft.com/office/drawing/2014/main" id="{4CB762CD-F55D-2140-94BA-6CDBEFB9227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3925" y="1730351"/>
            <a:ext cx="4038600" cy="3921894"/>
          </a:xfrm>
          <a:prstGeom prst="rect">
            <a:avLst/>
          </a:prstGeom>
        </p:spPr>
      </p:pic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4CFC58ED-9C9B-6844-AD6B-F527AFC2FFC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14927" y="2038468"/>
            <a:ext cx="3810000" cy="361377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CE7C9C2-6E2A-6C48-857C-4ABFFC8BDB11}"/>
              </a:ext>
            </a:extLst>
          </p:cNvPr>
          <p:cNvSpPr txBox="1"/>
          <p:nvPr/>
        </p:nvSpPr>
        <p:spPr>
          <a:xfrm>
            <a:off x="2371725" y="1175134"/>
            <a:ext cx="1300356" cy="555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Model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68DFEE-1A48-B643-AC6D-69189F069B3B}"/>
              </a:ext>
            </a:extLst>
          </p:cNvPr>
          <p:cNvSpPr txBox="1"/>
          <p:nvPr/>
        </p:nvSpPr>
        <p:spPr>
          <a:xfrm>
            <a:off x="6405371" y="1175133"/>
            <a:ext cx="1460656" cy="555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People</a:t>
            </a:r>
          </a:p>
        </p:txBody>
      </p:sp>
    </p:spTree>
    <p:extLst>
      <p:ext uri="{BB962C8B-B14F-4D97-AF65-F5344CB8AC3E}">
        <p14:creationId xmlns:p14="http://schemas.microsoft.com/office/powerpoint/2010/main" val="20144897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2353B96-51AB-6E42-B50E-B0AA14F3CCC2}"/>
              </a:ext>
            </a:extLst>
          </p:cNvPr>
          <p:cNvSpPr txBox="1"/>
          <p:nvPr/>
        </p:nvSpPr>
        <p:spPr>
          <a:xfrm>
            <a:off x="524583" y="4467225"/>
            <a:ext cx="9059083" cy="21754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Deep predictive learning:</a:t>
            </a:r>
          </a:p>
          <a:p>
            <a:r>
              <a:rPr lang="en-US" sz="3600" dirty="0"/>
              <a:t>- Works</a:t>
            </a:r>
          </a:p>
          <a:p>
            <a:r>
              <a:rPr lang="en-US" sz="3600" dirty="0"/>
              <a:t>- Fits with lots of biology</a:t>
            </a:r>
          </a:p>
          <a:p>
            <a:r>
              <a:rPr lang="en-US" sz="3600" dirty="0"/>
              <a:t>- Extends to motor, cross-modal predictions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0B84DC6-15AF-7A4A-8EEB-7A331FA9CA67}"/>
              </a:ext>
            </a:extLst>
          </p:cNvPr>
          <p:cNvGrpSpPr/>
          <p:nvPr/>
        </p:nvGrpSpPr>
        <p:grpSpPr>
          <a:xfrm>
            <a:off x="522620" y="657225"/>
            <a:ext cx="8924925" cy="3569970"/>
            <a:chOff x="539271" y="1563688"/>
            <a:chExt cx="8924925" cy="356997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7F51EF2-2E73-864E-B334-0CE731B6C6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9271" y="1563688"/>
              <a:ext cx="8924925" cy="3569970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B85A093-0CAB-F442-9DB7-B6DBAF78E18F}"/>
                </a:ext>
              </a:extLst>
            </p:cNvPr>
            <p:cNvSpPr txBox="1"/>
            <p:nvPr/>
          </p:nvSpPr>
          <p:spPr>
            <a:xfrm>
              <a:off x="1457325" y="1876425"/>
              <a:ext cx="2598788" cy="5552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“What works”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B6BC690-EEAD-A246-A273-BDF98F20BEB5}"/>
                </a:ext>
              </a:extLst>
            </p:cNvPr>
            <p:cNvSpPr txBox="1"/>
            <p:nvPr/>
          </p:nvSpPr>
          <p:spPr>
            <a:xfrm>
              <a:off x="6029325" y="4314825"/>
              <a:ext cx="2385589" cy="4973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Neuroscience</a:t>
              </a:r>
              <a:endParaRPr lang="en-US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6D7393E-E279-4046-B61E-763934F1D91C}"/>
                </a:ext>
              </a:extLst>
            </p:cNvPr>
            <p:cNvSpPr/>
            <p:nvPr/>
          </p:nvSpPr>
          <p:spPr bwMode="auto">
            <a:xfrm>
              <a:off x="4200525" y="2586673"/>
              <a:ext cx="1524000" cy="1524000"/>
            </a:xfrm>
            <a:prstGeom prst="ellipse">
              <a:avLst/>
            </a:prstGeom>
            <a:noFill/>
            <a:ln w="762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pitchFamily="-111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effectLst/>
                <a:latin typeface="Arial" pitchFamily="-111" charset="0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AD97F15C-2C8F-D94A-AF3D-BC49584D12E0}"/>
                </a:ext>
              </a:extLst>
            </p:cNvPr>
            <p:cNvSpPr txBox="1"/>
            <p:nvPr/>
          </p:nvSpPr>
          <p:spPr>
            <a:xfrm>
              <a:off x="4370055" y="3042114"/>
              <a:ext cx="1184940" cy="6131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solidFill>
                    <a:srgbClr val="FF0000"/>
                  </a:solidFill>
                  <a:highlight>
                    <a:srgbClr val="FFFF00"/>
                  </a:highlight>
                </a:rPr>
                <a:t>AND</a:t>
              </a:r>
              <a:endParaRPr lang="en-US" b="1" dirty="0">
                <a:solidFill>
                  <a:srgbClr val="FF0000"/>
                </a:solidFill>
                <a:highlight>
                  <a:srgbClr val="FFFF00"/>
                </a:highligh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913886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1626"/>
            <a:ext cx="9067799" cy="736600"/>
          </a:xfrm>
        </p:spPr>
        <p:txBody>
          <a:bodyPr/>
          <a:lstStyle/>
          <a:p>
            <a:r>
              <a:rPr lang="en-US" dirty="0"/>
              <a:t>Predictive Remapping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7725" y="1354523"/>
            <a:ext cx="5458692" cy="2884102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0017" y="4238403"/>
            <a:ext cx="5486400" cy="309376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469469" y="1495425"/>
            <a:ext cx="3084516" cy="45189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Duhamel et al. (1992):</a:t>
            </a:r>
          </a:p>
          <a:p>
            <a:endParaRPr lang="en-US" dirty="0"/>
          </a:p>
          <a:p>
            <a:r>
              <a:rPr lang="en-US" dirty="0"/>
              <a:t>LIP neurons anticipate effect of saccade, start firing for new location before fixation lands (even before saccade)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Model:</a:t>
            </a:r>
          </a:p>
          <a:p>
            <a:endParaRPr lang="en-US" dirty="0"/>
          </a:p>
          <a:p>
            <a:r>
              <a:rPr lang="en-US" dirty="0" err="1"/>
              <a:t>LIPd</a:t>
            </a:r>
            <a:r>
              <a:rPr lang="en-US" dirty="0"/>
              <a:t> remaps first at high, abstract level, drives top-down remapping in lower areas </a:t>
            </a:r>
            <a:r>
              <a:rPr lang="mr-IN" dirty="0"/>
              <a:t>–</a:t>
            </a:r>
            <a:r>
              <a:rPr lang="en-US" dirty="0"/>
              <a:t> consistent with Cavanagh et al. (2010)</a:t>
            </a:r>
          </a:p>
        </p:txBody>
      </p:sp>
    </p:spTree>
    <p:extLst>
      <p:ext uri="{BB962C8B-B14F-4D97-AF65-F5344CB8AC3E}">
        <p14:creationId xmlns:p14="http://schemas.microsoft.com/office/powerpoint/2010/main" val="9245935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1625"/>
            <a:ext cx="9067799" cy="764549"/>
          </a:xfrm>
        </p:spPr>
        <p:txBody>
          <a:bodyPr/>
          <a:lstStyle/>
          <a:p>
            <a:r>
              <a:rPr lang="en-US" dirty="0"/>
              <a:t>Key Biological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9981" y="1184720"/>
            <a:ext cx="9067799" cy="4989513"/>
          </a:xfrm>
        </p:spPr>
        <p:txBody>
          <a:bodyPr/>
          <a:lstStyle/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1800" dirty="0"/>
              <a:t>Strong, synchronized, low-frequency modulation of cortex (at the alpha frequency). 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1800" dirty="0"/>
              <a:t>Specificity of alpha modulation to deep layers &amp; thalamus, not superficial layers. 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1800" dirty="0"/>
              <a:t>Nature of deep-layer connectivity to </a:t>
            </a:r>
            <a:r>
              <a:rPr lang="en-US" sz="1800" dirty="0" err="1"/>
              <a:t>pulvinar</a:t>
            </a:r>
            <a:r>
              <a:rPr lang="en-US" sz="1800" dirty="0"/>
              <a:t>: numerous, weaker, plastic pathway (for generating a prediction) </a:t>
            </a:r>
            <a:r>
              <a:rPr lang="en-US" sz="1800" i="1" dirty="0"/>
              <a:t>and</a:t>
            </a:r>
            <a:r>
              <a:rPr lang="en-US" sz="1800" dirty="0"/>
              <a:t> sparse, strong, fixed pathway (for ground truth target). 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1800" dirty="0"/>
              <a:t>Synchronization of this strong pathway input with the alpha cycle. 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1800" dirty="0"/>
              <a:t>Broad connectivity of </a:t>
            </a:r>
            <a:r>
              <a:rPr lang="en-US" sz="1800" dirty="0" err="1"/>
              <a:t>pulvinar</a:t>
            </a:r>
            <a:r>
              <a:rPr lang="en-US" sz="1800" dirty="0"/>
              <a:t> with different visual pathways (afferent and efferent). 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1800" dirty="0"/>
              <a:t>Lack of direct bottom-up superficial projections into the deep layers (would short-circuit prediction), but presence of these projections top-down (beneficial). 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1800" dirty="0"/>
              <a:t>Bidirectional (top-down and bottom-up) connectivity between superficial layers. 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1800" dirty="0"/>
              <a:t>Early development of the </a:t>
            </a:r>
            <a:r>
              <a:rPr lang="en-US" sz="1800" i="1" dirty="0"/>
              <a:t>Where</a:t>
            </a:r>
            <a:r>
              <a:rPr lang="en-US" sz="1800" dirty="0"/>
              <a:t> (MT, LIP) pathway. 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1800" dirty="0"/>
              <a:t>Organization into three separable (yet highly interconnected) visual pathways, particularly a third putative </a:t>
            </a:r>
            <a:r>
              <a:rPr lang="en-US" sz="1800" i="1" dirty="0"/>
              <a:t>What*Where</a:t>
            </a:r>
            <a:r>
              <a:rPr lang="en-US" sz="1800" dirty="0"/>
              <a:t> integration pathway. </a:t>
            </a:r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155" b="-713"/>
          <a:stretch/>
        </p:blipFill>
        <p:spPr bwMode="auto">
          <a:xfrm>
            <a:off x="283281" y="5166301"/>
            <a:ext cx="4800599" cy="2252956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79228" y="6207032"/>
            <a:ext cx="4749696" cy="121222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202964" y="5229225"/>
            <a:ext cx="4572000" cy="8735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(Buffalo et al., 2011; van </a:t>
            </a:r>
            <a:r>
              <a:rPr lang="en-US" dirty="0" err="1"/>
              <a:t>Kerkoerle</a:t>
            </a:r>
            <a:r>
              <a:rPr lang="en-US" dirty="0"/>
              <a:t> et al., 2014; Shipp, 2003; </a:t>
            </a:r>
            <a:r>
              <a:rPr lang="en-US" dirty="0" err="1"/>
              <a:t>VanRullen</a:t>
            </a:r>
            <a:r>
              <a:rPr lang="en-US" dirty="0"/>
              <a:t> &amp; Koch, 2003; </a:t>
            </a:r>
            <a:r>
              <a:rPr lang="en-US" dirty="0" err="1"/>
              <a:t>Luczak</a:t>
            </a:r>
            <a:r>
              <a:rPr lang="en-US" dirty="0"/>
              <a:t> et al., 2013..)</a:t>
            </a:r>
          </a:p>
        </p:txBody>
      </p:sp>
    </p:spTree>
    <p:extLst>
      <p:ext uri="{BB962C8B-B14F-4D97-AF65-F5344CB8AC3E}">
        <p14:creationId xmlns:p14="http://schemas.microsoft.com/office/powerpoint/2010/main" val="7687268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7F51EF2-2E73-864E-B334-0CE731B6C6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271" y="1563688"/>
            <a:ext cx="8924925" cy="356997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B85A093-0CAB-F442-9DB7-B6DBAF78E18F}"/>
              </a:ext>
            </a:extLst>
          </p:cNvPr>
          <p:cNvSpPr txBox="1"/>
          <p:nvPr/>
        </p:nvSpPr>
        <p:spPr>
          <a:xfrm>
            <a:off x="1457325" y="1876425"/>
            <a:ext cx="2598788" cy="555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“What works”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6BC690-EEAD-A246-A273-BDF98F20BEB5}"/>
              </a:ext>
            </a:extLst>
          </p:cNvPr>
          <p:cNvSpPr txBox="1"/>
          <p:nvPr/>
        </p:nvSpPr>
        <p:spPr>
          <a:xfrm>
            <a:off x="6029325" y="4314825"/>
            <a:ext cx="2385589" cy="4973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Neuroscience</a:t>
            </a:r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6D7393E-E279-4046-B61E-763934F1D91C}"/>
              </a:ext>
            </a:extLst>
          </p:cNvPr>
          <p:cNvSpPr/>
          <p:nvPr/>
        </p:nvSpPr>
        <p:spPr bwMode="auto">
          <a:xfrm>
            <a:off x="4200525" y="2586673"/>
            <a:ext cx="1524000" cy="1524000"/>
          </a:xfrm>
          <a:prstGeom prst="ellipse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-111" charset="2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effectLst/>
              <a:latin typeface="Arial" pitchFamily="-111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353B96-51AB-6E42-B50E-B0AA14F3CCC2}"/>
              </a:ext>
            </a:extLst>
          </p:cNvPr>
          <p:cNvSpPr txBox="1"/>
          <p:nvPr/>
        </p:nvSpPr>
        <p:spPr>
          <a:xfrm>
            <a:off x="539271" y="5694268"/>
            <a:ext cx="5211683" cy="6131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How do we get to “and”?</a:t>
            </a:r>
          </a:p>
        </p:txBody>
      </p:sp>
    </p:spTree>
    <p:extLst>
      <p:ext uri="{BB962C8B-B14F-4D97-AF65-F5344CB8AC3E}">
        <p14:creationId xmlns:p14="http://schemas.microsoft.com/office/powerpoint/2010/main" val="39789707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A34E41-F764-3244-818B-C917061C4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A49647-4478-3F45-8224-B8854F1194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Peculiar features of connectivity between cortex and thalamus support form of predictive learning (many diffs from </a:t>
            </a:r>
            <a:r>
              <a:rPr lang="en-US" sz="2400" dirty="0" err="1"/>
              <a:t>Friston</a:t>
            </a:r>
            <a:r>
              <a:rPr lang="en-US" sz="2400" dirty="0"/>
              <a:t> </a:t>
            </a:r>
            <a:r>
              <a:rPr lang="en-US" sz="2400" dirty="0" err="1"/>
              <a:t>etc</a:t>
            </a:r>
            <a:r>
              <a:rPr lang="en-US" sz="2400" dirty="0"/>
              <a:t>).</a:t>
            </a:r>
          </a:p>
          <a:p>
            <a:r>
              <a:rPr lang="en-US" sz="2400" dirty="0"/>
              <a:t>Computational model shows that predictive learning from raw visual “movies” self-organizes abstract categorical object representations (based on </a:t>
            </a:r>
            <a:r>
              <a:rPr lang="en-US" sz="2400" i="1" dirty="0"/>
              <a:t>shape</a:t>
            </a:r>
            <a:r>
              <a:rPr lang="en-US" sz="2400" dirty="0"/>
              <a:t>, not texture!)</a:t>
            </a:r>
          </a:p>
          <a:p>
            <a:pPr marL="107916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064602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AC46D7-CBDF-2748-BEE5-4C6C68894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Diffs From </a:t>
            </a:r>
            <a:r>
              <a:rPr lang="en-US" dirty="0" err="1"/>
              <a:t>Friston</a:t>
            </a:r>
            <a:r>
              <a:rPr lang="en-US" dirty="0"/>
              <a:t> / Bayes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BBFAF4-5B08-D643-8ED8-337E80F7C5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7916" indent="0">
              <a:buNone/>
            </a:pPr>
            <a:r>
              <a:rPr lang="en-US" dirty="0" err="1"/>
              <a:t>Friston</a:t>
            </a:r>
            <a:r>
              <a:rPr lang="en-US" dirty="0"/>
              <a:t> et al: errors go up, predictions come down</a:t>
            </a:r>
          </a:p>
          <a:p>
            <a:pPr marL="107916" indent="0">
              <a:buNone/>
            </a:pPr>
            <a:endParaRPr lang="en-US" dirty="0"/>
          </a:p>
          <a:p>
            <a:pPr marL="107916" indent="0">
              <a:buNone/>
            </a:pPr>
            <a:r>
              <a:rPr lang="en-US" dirty="0"/>
              <a:t>Us: </a:t>
            </a:r>
            <a:r>
              <a:rPr lang="en-US" i="1" dirty="0"/>
              <a:t>full</a:t>
            </a:r>
            <a:r>
              <a:rPr lang="en-US" dirty="0"/>
              <a:t> activation goes up &amp; down, predictions go to pulvinar, </a:t>
            </a:r>
            <a:r>
              <a:rPr lang="en-US" i="1" dirty="0"/>
              <a:t>errors are temporal differences.</a:t>
            </a:r>
          </a:p>
          <a:p>
            <a:pPr marL="107916" indent="0">
              <a:buNone/>
            </a:pPr>
            <a:endParaRPr lang="en-US" i="1" dirty="0"/>
          </a:p>
          <a:p>
            <a:pPr marL="107916" indent="0">
              <a:buNone/>
            </a:pPr>
            <a:r>
              <a:rPr lang="en-US" i="1" dirty="0"/>
              <a:t>Both</a:t>
            </a:r>
            <a:r>
              <a:rPr lang="en-US" dirty="0"/>
              <a:t> models account for increased activity for unexpected outcomes.</a:t>
            </a:r>
            <a:endParaRPr lang="en-US" i="1" dirty="0"/>
          </a:p>
          <a:p>
            <a:pPr marL="107916" indent="0">
              <a:buNone/>
            </a:pPr>
            <a:endParaRPr lang="en-US" i="1" dirty="0"/>
          </a:p>
          <a:p>
            <a:pPr marL="107916" indent="0">
              <a:buNone/>
            </a:pP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5229148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1"/>
          <p:cNvSpPr>
            <a:spLocks noGrp="1" noChangeArrowheads="1"/>
          </p:cNvSpPr>
          <p:nvPr>
            <p:ph type="title"/>
          </p:nvPr>
        </p:nvSpPr>
        <p:spPr>
          <a:xfrm>
            <a:off x="503080" y="346220"/>
            <a:ext cx="9068118" cy="1172068"/>
          </a:xfrm>
          <a:ln/>
        </p:spPr>
        <p:txBody>
          <a:bodyPr tIns="38767"/>
          <a:lstStyle/>
          <a:p>
            <a:pPr>
              <a:tabLst>
                <a:tab pos="723151" algn="l"/>
                <a:tab pos="1446296" algn="l"/>
                <a:tab pos="2169448" algn="l"/>
                <a:tab pos="2892599" algn="l"/>
                <a:tab pos="3615747" algn="l"/>
                <a:tab pos="4338901" algn="l"/>
                <a:tab pos="5062049" algn="l"/>
                <a:tab pos="5785200" algn="l"/>
                <a:tab pos="6508348" algn="l"/>
                <a:tab pos="7231499" algn="l"/>
                <a:tab pos="7954650" algn="l"/>
                <a:tab pos="8677798" algn="l"/>
              </a:tabLst>
            </a:pPr>
            <a:r>
              <a:rPr lang="en-US" dirty="0"/>
              <a:t>Thanks To</a:t>
            </a:r>
          </a:p>
        </p:txBody>
      </p:sp>
      <p:sp>
        <p:nvSpPr>
          <p:cNvPr id="3993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55810" y="1518299"/>
            <a:ext cx="4618831" cy="5342593"/>
          </a:xfrm>
          <a:ln/>
        </p:spPr>
        <p:txBody>
          <a:bodyPr tIns="15860"/>
          <a:lstStyle/>
          <a:p>
            <a:pPr algn="ctr">
              <a:spcAft>
                <a:spcPts val="764"/>
              </a:spcAft>
              <a:buNone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600" b="1" dirty="0"/>
              <a:t>CCN Lab</a:t>
            </a:r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dirty="0"/>
              <a:t>Will Chapman</a:t>
            </a:r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dirty="0"/>
              <a:t>Tom Hazy</a:t>
            </a:r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dirty="0"/>
              <a:t>Seth Herd</a:t>
            </a:r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dirty="0"/>
              <a:t>Kai Krueger</a:t>
            </a:r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dirty="0"/>
              <a:t>Jessica </a:t>
            </a:r>
            <a:r>
              <a:rPr lang="en-US" sz="2200" dirty="0" err="1"/>
              <a:t>Mollick</a:t>
            </a:r>
            <a:endParaRPr lang="en-US" sz="2200" dirty="0"/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dirty="0"/>
              <a:t>Ananta Nair</a:t>
            </a:r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dirty="0"/>
              <a:t>John </a:t>
            </a:r>
            <a:r>
              <a:rPr lang="en-US" sz="2200" dirty="0" err="1"/>
              <a:t>Rohrlich</a:t>
            </a:r>
            <a:endParaRPr lang="en-US" sz="2200" dirty="0"/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dirty="0"/>
              <a:t>Jake </a:t>
            </a:r>
            <a:r>
              <a:rPr lang="en-US" sz="2200" dirty="0" err="1"/>
              <a:t>Russin</a:t>
            </a:r>
            <a:endParaRPr lang="en-US" sz="2200" dirty="0"/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dirty="0"/>
              <a:t>Dean </a:t>
            </a:r>
            <a:r>
              <a:rPr lang="en-US" sz="2200" dirty="0" err="1"/>
              <a:t>Wyatte</a:t>
            </a:r>
            <a:endParaRPr lang="en-US" sz="2200" dirty="0"/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dirty="0"/>
              <a:t>Maryam </a:t>
            </a:r>
            <a:r>
              <a:rPr lang="en-US" sz="2200" dirty="0" err="1"/>
              <a:t>Zolfaghar</a:t>
            </a:r>
            <a:endParaRPr lang="en-US" sz="2200" dirty="0"/>
          </a:p>
        </p:txBody>
      </p:sp>
      <p:sp>
        <p:nvSpPr>
          <p:cNvPr id="39940" name="Text Box 4"/>
          <p:cNvSpPr txBox="1">
            <a:spLocks noChangeArrowheads="1"/>
          </p:cNvSpPr>
          <p:nvPr/>
        </p:nvSpPr>
        <p:spPr bwMode="auto">
          <a:xfrm>
            <a:off x="5206683" y="4391025"/>
            <a:ext cx="4286448" cy="1934654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15860" rIns="0" bIns="0">
            <a:prstTxWarp prst="textNoShape">
              <a:avLst/>
            </a:prstTxWarp>
          </a:bodyPr>
          <a:lstStyle/>
          <a:p>
            <a:pPr marL="431354" indent="-323515" algn="ctr">
              <a:spcAft>
                <a:spcPts val="752"/>
              </a:spcAft>
              <a:tabLst>
                <a:tab pos="723151" algn="l"/>
                <a:tab pos="1446296" algn="l"/>
                <a:tab pos="2169448" algn="l"/>
              </a:tabLst>
            </a:pPr>
            <a:r>
              <a:rPr lang="en-US" sz="2600" b="1" dirty="0">
                <a:solidFill>
                  <a:srgbClr val="000000"/>
                </a:solidFill>
                <a:ea typeface="Arial Unicode MS" pitchFamily="-65" charset="0"/>
                <a:cs typeface="Arial Unicode MS" pitchFamily="-65" charset="0"/>
              </a:rPr>
              <a:t>Funding</a:t>
            </a:r>
          </a:p>
          <a:p>
            <a:pPr marL="431354" indent="-323515">
              <a:spcAft>
                <a:spcPts val="752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</a:tabLst>
            </a:pPr>
            <a:r>
              <a:rPr lang="en-US" sz="2600" b="1" dirty="0">
                <a:solidFill>
                  <a:srgbClr val="000000"/>
                </a:solidFill>
                <a:ea typeface="Arial Unicode MS" pitchFamily="-65" charset="0"/>
                <a:cs typeface="Arial Unicode MS" pitchFamily="-65" charset="0"/>
              </a:rPr>
              <a:t>ONR </a:t>
            </a:r>
            <a:r>
              <a:rPr lang="en-US" sz="2600" dirty="0">
                <a:solidFill>
                  <a:srgbClr val="000000"/>
                </a:solidFill>
                <a:ea typeface="Arial Unicode MS" pitchFamily="-65" charset="0"/>
                <a:cs typeface="Arial Unicode MS" pitchFamily="-65" charset="0"/>
              </a:rPr>
              <a:t>– Hawkins &amp; McKenna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68933473-BB75-2642-8168-8D93DB484F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06683" y="1643288"/>
            <a:ext cx="3886200" cy="262273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15860" rIns="0" bIns="0" numCol="1" anchor="t" anchorCtr="0" compatLnSpc="1">
            <a:prstTxWarp prst="textNoShape">
              <a:avLst/>
            </a:prstTxWarp>
          </a:bodyPr>
          <a:lstStyle>
            <a:lvl1pPr marL="431665" indent="-323749" algn="l" defTabSz="457058" rtl="0" eaLnBrk="1" fontAlgn="base" hangingPunct="1">
              <a:lnSpc>
                <a:spcPct val="94000"/>
              </a:lnSpc>
              <a:spcBef>
                <a:spcPct val="0"/>
              </a:spcBef>
              <a:spcAft>
                <a:spcPts val="1425"/>
              </a:spcAft>
              <a:buClr>
                <a:srgbClr val="000000"/>
              </a:buClr>
              <a:buSzPct val="45000"/>
              <a:buFont typeface="Wingdings" pitchFamily="-111" charset="2"/>
              <a:buChar char=""/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863332" indent="-287248" algn="l" defTabSz="457058" rtl="0" eaLnBrk="1" fontAlgn="base" hangingPunct="1">
              <a:lnSpc>
                <a:spcPct val="94000"/>
              </a:lnSpc>
              <a:spcBef>
                <a:spcPct val="0"/>
              </a:spcBef>
              <a:spcAft>
                <a:spcPts val="1138"/>
              </a:spcAft>
              <a:buClr>
                <a:srgbClr val="000000"/>
              </a:buClr>
              <a:buSzPct val="75000"/>
              <a:buFont typeface="Symbol" pitchFamily="-111" charset="2"/>
              <a:buChar char=""/>
              <a:defRPr sz="28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294996" indent="-215834" algn="l" defTabSz="457058" rtl="0" eaLnBrk="1" fontAlgn="base" hangingPunct="1">
              <a:lnSpc>
                <a:spcPct val="94000"/>
              </a:lnSpc>
              <a:spcBef>
                <a:spcPct val="0"/>
              </a:spcBef>
              <a:spcAft>
                <a:spcPts val="850"/>
              </a:spcAft>
              <a:buClr>
                <a:srgbClr val="000000"/>
              </a:buClr>
              <a:buSzPct val="45000"/>
              <a:buFont typeface="Wingdings" pitchFamily="-111" charset="2"/>
              <a:buChar char=""/>
              <a:defRPr sz="24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726663" indent="-215834" algn="l" defTabSz="457058" rtl="0" eaLnBrk="1" fontAlgn="base" hangingPunct="1">
              <a:lnSpc>
                <a:spcPct val="94000"/>
              </a:lnSpc>
              <a:spcBef>
                <a:spcPct val="0"/>
              </a:spcBef>
              <a:spcAft>
                <a:spcPts val="575"/>
              </a:spcAft>
              <a:buClr>
                <a:srgbClr val="000000"/>
              </a:buClr>
              <a:buSzPct val="75000"/>
              <a:buFont typeface="Symbol" pitchFamily="-111" charset="2"/>
              <a:buChar char="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158329" indent="-215834" algn="l" defTabSz="457058" rtl="0" eaLnBrk="1" fontAlgn="base" hangingPunct="1">
              <a:lnSpc>
                <a:spcPct val="94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45000"/>
              <a:buFont typeface="Wingdings" pitchFamily="-111" charset="2"/>
              <a:buChar char="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615386" indent="-215834" algn="l" defTabSz="457058" rtl="0" eaLnBrk="1" fontAlgn="base" hangingPunct="1">
              <a:lnSpc>
                <a:spcPct val="94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45000"/>
              <a:buFont typeface="Wingdings" pitchFamily="-111" charset="2"/>
              <a:buChar char="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3072444" indent="-215834" algn="l" defTabSz="457058" rtl="0" eaLnBrk="1" fontAlgn="base" hangingPunct="1">
              <a:lnSpc>
                <a:spcPct val="94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45000"/>
              <a:buFont typeface="Wingdings" pitchFamily="-111" charset="2"/>
              <a:buChar char="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529502" indent="-215834" algn="l" defTabSz="457058" rtl="0" eaLnBrk="1" fontAlgn="base" hangingPunct="1">
              <a:lnSpc>
                <a:spcPct val="94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45000"/>
              <a:buFont typeface="Wingdings" pitchFamily="-111" charset="2"/>
              <a:buChar char="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986559" indent="-215834" algn="l" defTabSz="457058" rtl="0" eaLnBrk="1" fontAlgn="base" hangingPunct="1">
              <a:lnSpc>
                <a:spcPct val="94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45000"/>
              <a:buFont typeface="Wingdings" pitchFamily="-111" charset="2"/>
              <a:buChar char="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7916" indent="0" algn="ctr">
              <a:lnSpc>
                <a:spcPct val="80000"/>
              </a:lnSpc>
              <a:spcAft>
                <a:spcPts val="764"/>
              </a:spcAft>
              <a:buFont typeface="Wingdings" pitchFamily="-111" charset="2"/>
              <a:buNone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600" b="1" kern="0" dirty="0"/>
              <a:t>Collaborators</a:t>
            </a:r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kern="0" dirty="0"/>
              <a:t>Jonathan Cohen</a:t>
            </a:r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kern="0" dirty="0"/>
              <a:t>Alex Petrov</a:t>
            </a:r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kern="0" dirty="0"/>
              <a:t>Christian </a:t>
            </a:r>
            <a:r>
              <a:rPr lang="en-US" sz="2200" kern="0" dirty="0" err="1"/>
              <a:t>Lebiere</a:t>
            </a:r>
            <a:endParaRPr lang="en-US" sz="2200" kern="0" dirty="0"/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kern="0" dirty="0"/>
              <a:t>Tim Curran</a:t>
            </a:r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kern="0" dirty="0"/>
              <a:t>David Sheinberg</a:t>
            </a:r>
          </a:p>
        </p:txBody>
      </p:sp>
    </p:spTree>
    <p:extLst>
      <p:ext uri="{BB962C8B-B14F-4D97-AF65-F5344CB8AC3E}">
        <p14:creationId xmlns:p14="http://schemas.microsoft.com/office/powerpoint/2010/main" val="19785559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Synaptic Plasticity: XCAL Model</a:t>
            </a:r>
            <a:br>
              <a:rPr lang="en-US" dirty="0"/>
            </a:br>
            <a:r>
              <a:rPr lang="en-US" sz="3200" dirty="0"/>
              <a:t>(reduction of Urakubo et al, 2008 STDP model)</a:t>
            </a:r>
          </a:p>
        </p:txBody>
      </p:sp>
      <p:pic>
        <p:nvPicPr>
          <p:cNvPr id="4" name="Picture 3" descr="fig_urakubo_et_al_model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33728" y="1724025"/>
            <a:ext cx="6324599" cy="2304428"/>
          </a:xfrm>
          <a:prstGeom prst="rect">
            <a:avLst/>
          </a:prstGeom>
        </p:spPr>
      </p:pic>
      <p:pic>
        <p:nvPicPr>
          <p:cNvPr id="18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74166" y="4086226"/>
            <a:ext cx="2450858" cy="2057399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grpSp>
        <p:nvGrpSpPr>
          <p:cNvPr id="17" name="Group 16"/>
          <p:cNvGrpSpPr/>
          <p:nvPr/>
        </p:nvGrpSpPr>
        <p:grpSpPr>
          <a:xfrm>
            <a:off x="314328" y="3171825"/>
            <a:ext cx="7239000" cy="4191000"/>
            <a:chOff x="390525" y="3400425"/>
            <a:chExt cx="6019800" cy="3810000"/>
          </a:xfrm>
        </p:grpSpPr>
        <p:sp>
          <p:nvSpPr>
            <p:cNvPr id="16" name="Rectangle 15"/>
            <p:cNvSpPr/>
            <p:nvPr/>
          </p:nvSpPr>
          <p:spPr bwMode="auto">
            <a:xfrm>
              <a:off x="390525" y="3400425"/>
              <a:ext cx="6019800" cy="38100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 pitchFamily="-111" charset="0"/>
              </a:endParaRPr>
            </a:p>
          </p:txBody>
        </p:sp>
        <p:grpSp>
          <p:nvGrpSpPr>
            <p:cNvPr id="15" name="Group 14"/>
            <p:cNvGrpSpPr/>
            <p:nvPr/>
          </p:nvGrpSpPr>
          <p:grpSpPr>
            <a:xfrm>
              <a:off x="619125" y="3552825"/>
              <a:ext cx="5541759" cy="3505200"/>
              <a:chOff x="304800" y="1658359"/>
              <a:chExt cx="8384377" cy="5031655"/>
            </a:xfrm>
          </p:grpSpPr>
          <p:pic>
            <p:nvPicPr>
              <p:cNvPr id="5" name="Picture 2"/>
              <p:cNvPicPr>
                <a:picLocks noChangeAspect="1" noChangeArrowheads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56625" y="2083026"/>
                <a:ext cx="2542976" cy="2536346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  <a:effectLst/>
            </p:spPr>
          </p:pic>
          <p:pic>
            <p:nvPicPr>
              <p:cNvPr id="6" name="Picture 3"/>
              <p:cNvPicPr>
                <a:picLocks noChangeAspect="1" noChangeArrowheads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12821" y="2072948"/>
                <a:ext cx="2542980" cy="2536347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  <a:effectLst/>
            </p:spPr>
          </p:pic>
          <p:pic>
            <p:nvPicPr>
              <p:cNvPr id="7" name="Picture 4"/>
              <p:cNvPicPr>
                <a:picLocks noChangeAspect="1" noChangeArrowheads="1"/>
              </p:cNvPicPr>
              <p:nvPr/>
            </p:nvPicPr>
            <p:blipFill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26670" y="2083026"/>
                <a:ext cx="2532893" cy="2526268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  <a:effectLst/>
            </p:spPr>
          </p:pic>
          <p:sp>
            <p:nvSpPr>
              <p:cNvPr id="8" name="Text Box 5"/>
              <p:cNvSpPr txBox="1">
                <a:spLocks noChangeArrowheads="1"/>
              </p:cNvSpPr>
              <p:nvPr/>
            </p:nvSpPr>
            <p:spPr bwMode="auto">
              <a:xfrm>
                <a:off x="1142280" y="1658359"/>
                <a:ext cx="1462060" cy="390118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  <a:effectLst/>
            </p:spPr>
            <p:txBody>
              <a:bodyPr wrap="none" lIns="81631" tIns="60015" rIns="81631" bIns="40816">
                <a:prstTxWarp prst="textNoShape">
                  <a:avLst/>
                </a:prstTxWarp>
              </a:bodyPr>
              <a:lstStyle/>
              <a:p>
                <a:pPr>
                  <a:tabLst>
                    <a:tab pos="656378" algn="l"/>
                    <a:tab pos="1312754" algn="l"/>
                  </a:tabLst>
                </a:pPr>
                <a:r>
                  <a:rPr lang="en-US" sz="2200" dirty="0">
                    <a:solidFill>
                      <a:srgbClr val="000000"/>
                    </a:solidFill>
                    <a:ea typeface="MS Gothic" charset="0"/>
                    <a:cs typeface="MS Gothic" charset="0"/>
                  </a:rPr>
                  <a:t>S = 100Hz</a:t>
                </a:r>
              </a:p>
            </p:txBody>
          </p:sp>
          <p:sp>
            <p:nvSpPr>
              <p:cNvPr id="9" name="Text Box 6"/>
              <p:cNvSpPr txBox="1">
                <a:spLocks noChangeArrowheads="1"/>
              </p:cNvSpPr>
              <p:nvPr/>
            </p:nvSpPr>
            <p:spPr bwMode="auto">
              <a:xfrm>
                <a:off x="6295504" y="1658359"/>
                <a:ext cx="1309372" cy="390118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  <a:effectLst/>
            </p:spPr>
            <p:txBody>
              <a:bodyPr wrap="none" lIns="81631" tIns="60015" rIns="81631" bIns="40816">
                <a:prstTxWarp prst="textNoShape">
                  <a:avLst/>
                </a:prstTxWarp>
              </a:bodyPr>
              <a:lstStyle/>
              <a:p>
                <a:pPr>
                  <a:tabLst>
                    <a:tab pos="656378" algn="l"/>
                  </a:tabLst>
                </a:pPr>
                <a:r>
                  <a:rPr lang="en-US" sz="2200" dirty="0">
                    <a:solidFill>
                      <a:srgbClr val="000000"/>
                    </a:solidFill>
                    <a:ea typeface="MS Gothic" charset="0"/>
                    <a:cs typeface="MS Gothic" charset="0"/>
                  </a:rPr>
                  <a:t>S = 20Hz</a:t>
                </a:r>
              </a:p>
            </p:txBody>
          </p:sp>
          <p:sp>
            <p:nvSpPr>
              <p:cNvPr id="10" name="Text Box 7"/>
              <p:cNvSpPr txBox="1">
                <a:spLocks noChangeArrowheads="1"/>
              </p:cNvSpPr>
              <p:nvPr/>
            </p:nvSpPr>
            <p:spPr bwMode="auto">
              <a:xfrm>
                <a:off x="3733800" y="1658359"/>
                <a:ext cx="1309373" cy="390118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  <a:effectLst/>
            </p:spPr>
            <p:txBody>
              <a:bodyPr wrap="none" lIns="81631" tIns="60015" rIns="81631" bIns="40816">
                <a:prstTxWarp prst="textNoShape">
                  <a:avLst/>
                </a:prstTxWarp>
              </a:bodyPr>
              <a:lstStyle/>
              <a:p>
                <a:pPr>
                  <a:tabLst>
                    <a:tab pos="656378" algn="l"/>
                  </a:tabLst>
                </a:pPr>
                <a:r>
                  <a:rPr lang="en-US" sz="2200" dirty="0">
                    <a:solidFill>
                      <a:srgbClr val="000000"/>
                    </a:solidFill>
                    <a:ea typeface="MS Gothic" charset="0"/>
                    <a:cs typeface="MS Gothic" charset="0"/>
                  </a:rPr>
                  <a:t>S = 50Hz</a:t>
                </a: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6753021" y="5348646"/>
                <a:ext cx="1936156" cy="827146"/>
              </a:xfrm>
              <a:prstGeom prst="rect">
                <a:avLst/>
              </a:prstGeom>
              <a:noFill/>
            </p:spPr>
            <p:txBody>
              <a:bodyPr wrap="none" lIns="91430" tIns="45715" rIns="91430" bIns="45715" rtlCol="0">
                <a:spAutoFit/>
              </a:bodyPr>
              <a:lstStyle/>
              <a:p>
                <a:r>
                  <a:rPr lang="en-US" sz="3600" dirty="0" err="1"/>
                  <a:t>r</a:t>
                </a:r>
                <a:r>
                  <a:rPr lang="en-US" sz="3600" dirty="0"/>
                  <a:t>=.894</a:t>
                </a:r>
              </a:p>
            </p:txBody>
          </p:sp>
          <p:pic>
            <p:nvPicPr>
              <p:cNvPr id="12" name="Picture 11" descr="fig_xcal_dwt_fun_urakubo_fit.png"/>
              <p:cNvPicPr>
                <a:picLocks noChangeAspect="1"/>
              </p:cNvPicPr>
              <p:nvPr/>
            </p:nvPicPr>
            <p:blipFill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623153" y="4736991"/>
                <a:ext cx="2000814" cy="1953023"/>
              </a:xfrm>
              <a:prstGeom prst="rect">
                <a:avLst/>
              </a:prstGeom>
            </p:spPr>
          </p:pic>
          <p:sp>
            <p:nvSpPr>
              <p:cNvPr id="13" name="TextBox 12"/>
              <p:cNvSpPr txBox="1"/>
              <p:nvPr/>
            </p:nvSpPr>
            <p:spPr>
              <a:xfrm>
                <a:off x="304800" y="5410201"/>
                <a:ext cx="3896282" cy="916940"/>
              </a:xfrm>
              <a:prstGeom prst="rect">
                <a:avLst/>
              </a:prstGeom>
              <a:noFill/>
            </p:spPr>
            <p:txBody>
              <a:bodyPr wrap="none" lIns="91430" tIns="45715" rIns="91430" bIns="45715" rtlCol="0">
                <a:spAutoFit/>
              </a:bodyPr>
              <a:lstStyle/>
              <a:p>
                <a:r>
                  <a:rPr lang="en-US" sz="2400" dirty="0" err="1"/>
                  <a:t>dW</a:t>
                </a:r>
                <a:r>
                  <a:rPr lang="en-US" sz="2400" dirty="0"/>
                  <a:t> = </a:t>
                </a:r>
                <a:r>
                  <a:rPr lang="en-US" sz="2400" dirty="0" err="1"/>
                  <a:t>f(send</a:t>
                </a:r>
                <a:r>
                  <a:rPr lang="en-US" sz="2400" dirty="0"/>
                  <a:t> * </a:t>
                </a:r>
                <a:r>
                  <a:rPr lang="en-US" sz="2400" dirty="0" err="1"/>
                  <a:t>recv</a:t>
                </a:r>
                <a:r>
                  <a:rPr lang="en-US" sz="2400" dirty="0"/>
                  <a:t>) =</a:t>
                </a:r>
              </a:p>
              <a:p>
                <a:r>
                  <a:rPr lang="en-US" dirty="0"/>
                  <a:t>           (spike rate * duration)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379639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Floating Threshold = Medium Term Synaptic Activity (Error-Driven)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6725" y="2105025"/>
            <a:ext cx="9067798" cy="3909098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95325" y="6448425"/>
            <a:ext cx="8763000" cy="5601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/>
              <a:t>dW</a:t>
            </a:r>
            <a:r>
              <a:rPr lang="en-US" sz="3200" dirty="0"/>
              <a:t> = Outcome – Expectation = &lt;</a:t>
            </a:r>
            <a:r>
              <a:rPr lang="en-US" sz="3200" dirty="0" err="1"/>
              <a:t>xy</a:t>
            </a:r>
            <a:r>
              <a:rPr lang="en-US" sz="3200" dirty="0"/>
              <a:t>&gt;</a:t>
            </a:r>
            <a:r>
              <a:rPr lang="en-US" sz="3200" baseline="-25000" dirty="0"/>
              <a:t>s</a:t>
            </a:r>
            <a:r>
              <a:rPr lang="en-US" sz="3200" dirty="0"/>
              <a:t> - &lt;</a:t>
            </a:r>
            <a:r>
              <a:rPr lang="en-US" sz="3200" dirty="0" err="1"/>
              <a:t>xy</a:t>
            </a:r>
            <a:r>
              <a:rPr lang="en-US" sz="3200" dirty="0"/>
              <a:t>&gt;</a:t>
            </a:r>
            <a:r>
              <a:rPr lang="en-US" sz="3200" baseline="-25000" dirty="0"/>
              <a:t>m</a:t>
            </a:r>
          </a:p>
        </p:txBody>
      </p:sp>
    </p:spTree>
    <p:extLst>
      <p:ext uri="{BB962C8B-B14F-4D97-AF65-F5344CB8AC3E}">
        <p14:creationId xmlns:p14="http://schemas.microsoft.com/office/powerpoint/2010/main" val="36699405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Evidence of Dynamic Thresholds</a:t>
            </a:r>
            <a:br>
              <a:rPr lang="en-US" dirty="0"/>
            </a:br>
            <a:r>
              <a:rPr lang="en-US" sz="2800" dirty="0"/>
              <a:t>(Lim, McKee, </a:t>
            </a:r>
            <a:r>
              <a:rPr lang="en-US" sz="2800" dirty="0" err="1"/>
              <a:t>Woloszyn</a:t>
            </a:r>
            <a:r>
              <a:rPr lang="en-US" sz="2800" dirty="0"/>
              <a:t> et al., 2015)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9125" y="1571625"/>
            <a:ext cx="2762757" cy="5333212"/>
          </a:xfrm>
          <a:prstGeom prst="rect">
            <a:avLst/>
          </a:prstGeom>
        </p:spPr>
      </p:pic>
      <p:pic>
        <p:nvPicPr>
          <p:cNvPr id="6" name="Picture 5" descr="fig_lim_mckee_woloszyn_et_al_15_lrn_curve_indiv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90925" y="1571625"/>
            <a:ext cx="3252019" cy="2743200"/>
          </a:xfrm>
          <a:prstGeom prst="rect">
            <a:avLst/>
          </a:prstGeom>
        </p:spPr>
      </p:pic>
      <p:pic>
        <p:nvPicPr>
          <p:cNvPr id="7" name="Picture 6" descr="fig_lim_mckee_woloszyn_et_al_15_lrn_curve_theta.pn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90925" y="4314824"/>
            <a:ext cx="2514600" cy="254101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410325" y="4314825"/>
            <a:ext cx="3048000" cy="28734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 = passive viewing</a:t>
            </a:r>
          </a:p>
          <a:p>
            <a:r>
              <a:rPr lang="en-US" sz="2400" dirty="0"/>
              <a:t>e = active task</a:t>
            </a:r>
          </a:p>
          <a:p>
            <a:endParaRPr lang="en-US" sz="2400" dirty="0"/>
          </a:p>
          <a:p>
            <a:r>
              <a:rPr lang="en-US" sz="2400" dirty="0"/>
              <a:t>Threshold changes dynamically on a rapid time scale, as a function of short-term activity level!</a:t>
            </a:r>
          </a:p>
        </p:txBody>
      </p:sp>
    </p:spTree>
    <p:extLst>
      <p:ext uri="{BB962C8B-B14F-4D97-AF65-F5344CB8AC3E}">
        <p14:creationId xmlns:p14="http://schemas.microsoft.com/office/powerpoint/2010/main" val="13053300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Attentional Dynamics</a:t>
            </a:r>
            <a:br>
              <a:rPr lang="en-US" dirty="0"/>
            </a:br>
            <a:r>
              <a:rPr lang="en-US" sz="2400" dirty="0"/>
              <a:t>(Reynolds &amp; </a:t>
            </a:r>
            <a:r>
              <a:rPr lang="en-US" sz="2400" dirty="0" err="1"/>
              <a:t>Heeger</a:t>
            </a:r>
            <a:r>
              <a:rPr lang="en-US" sz="2400" dirty="0"/>
              <a:t>, 2009; </a:t>
            </a:r>
            <a:r>
              <a:rPr lang="en-US" sz="2400" dirty="0" err="1"/>
              <a:t>Grossberg</a:t>
            </a:r>
            <a:r>
              <a:rPr lang="en-US" sz="2400" dirty="0"/>
              <a:t>, 1999)</a:t>
            </a:r>
          </a:p>
        </p:txBody>
      </p:sp>
      <p:pic>
        <p:nvPicPr>
          <p:cNvPr id="4" name="Content Placeholder 3" descr="fig_reynolds_heeger_09_fig1.png"/>
          <p:cNvPicPr>
            <a:picLocks noGrp="1" noChangeAspect="1"/>
          </p:cNvPicPr>
          <p:nvPr>
            <p:ph idx="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94" r="-536"/>
          <a:stretch/>
        </p:blipFill>
        <p:spPr>
          <a:xfrm>
            <a:off x="1191971" y="1770066"/>
            <a:ext cx="7708825" cy="4989513"/>
          </a:xfrm>
        </p:spPr>
      </p:pic>
      <p:sp>
        <p:nvSpPr>
          <p:cNvPr id="5" name="TextBox 4"/>
          <p:cNvSpPr txBox="1"/>
          <p:nvPr/>
        </p:nvSpPr>
        <p:spPr>
          <a:xfrm>
            <a:off x="6257925" y="2409825"/>
            <a:ext cx="2327643" cy="6158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Top-down deep layer</a:t>
            </a:r>
          </a:p>
          <a:p>
            <a:r>
              <a:rPr lang="en-US" dirty="0"/>
              <a:t>Attentional drive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334125" y="5838825"/>
            <a:ext cx="2378588" cy="6158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Layer 6 gain control</a:t>
            </a:r>
          </a:p>
          <a:p>
            <a:r>
              <a:rPr lang="en-US" dirty="0"/>
              <a:t>(Olsen, </a:t>
            </a:r>
            <a:r>
              <a:rPr lang="en-US" dirty="0" err="1"/>
              <a:t>Bortone</a:t>
            </a:r>
            <a:r>
              <a:rPr lang="en-US" dirty="0"/>
              <a:t> et al)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676525" y="3095625"/>
            <a:ext cx="1904187" cy="3554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Inputs to Layer 4</a:t>
            </a:r>
          </a:p>
        </p:txBody>
      </p:sp>
    </p:spTree>
    <p:extLst>
      <p:ext uri="{BB962C8B-B14F-4D97-AF65-F5344CB8AC3E}">
        <p14:creationId xmlns:p14="http://schemas.microsoft.com/office/powerpoint/2010/main" val="3953927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1626"/>
            <a:ext cx="9067799" cy="965200"/>
          </a:xfrm>
        </p:spPr>
        <p:txBody>
          <a:bodyPr/>
          <a:lstStyle/>
          <a:p>
            <a:r>
              <a:rPr lang="en-US" dirty="0" err="1"/>
              <a:t>DeepLeabra</a:t>
            </a:r>
            <a:r>
              <a:rPr lang="en-US" dirty="0"/>
              <a:t> Attentional Dynamics</a:t>
            </a:r>
            <a:endParaRPr lang="en-US" sz="24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14525" y="1343025"/>
            <a:ext cx="6172200" cy="5762781"/>
          </a:xfrm>
        </p:spPr>
      </p:pic>
    </p:spTree>
    <p:extLst>
      <p:ext uri="{BB962C8B-B14F-4D97-AF65-F5344CB8AC3E}">
        <p14:creationId xmlns:p14="http://schemas.microsoft.com/office/powerpoint/2010/main" val="70728590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Attentional Dynamics Results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77" r="-691"/>
          <a:stretch/>
        </p:blipFill>
        <p:spPr>
          <a:xfrm>
            <a:off x="238125" y="1647826"/>
            <a:ext cx="4808523" cy="41910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72481" y="1563688"/>
            <a:ext cx="4409286" cy="477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8067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19125" y="6283325"/>
            <a:ext cx="8839200" cy="7866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Not biological: error backpropagation</a:t>
            </a:r>
          </a:p>
          <a:p>
            <a:r>
              <a:rPr lang="en-US" sz="2400" dirty="0"/>
              <a:t>Not psychological (where is that hand when you need it!?)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9582F6-25CA-FE43-83DD-D891193F5D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25" y="114145"/>
            <a:ext cx="4953000" cy="2938221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A31C4E35-D4EE-DC4C-A0C7-33B03A4160F6}"/>
              </a:ext>
            </a:extLst>
          </p:cNvPr>
          <p:cNvGrpSpPr/>
          <p:nvPr/>
        </p:nvGrpSpPr>
        <p:grpSpPr>
          <a:xfrm>
            <a:off x="466725" y="2803525"/>
            <a:ext cx="9256716" cy="3479800"/>
            <a:chOff x="466725" y="2803525"/>
            <a:chExt cx="9256716" cy="347980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6725" y="2803525"/>
              <a:ext cx="7620000" cy="347980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615241" y="4543425"/>
              <a:ext cx="2108200" cy="1651000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126012F6-2FEE-504E-B23A-96268ECBC647}"/>
              </a:ext>
            </a:extLst>
          </p:cNvPr>
          <p:cNvSpPr txBox="1"/>
          <p:nvPr/>
        </p:nvSpPr>
        <p:spPr>
          <a:xfrm>
            <a:off x="5572125" y="915130"/>
            <a:ext cx="3505200" cy="7287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What Works:</a:t>
            </a:r>
          </a:p>
        </p:txBody>
      </p:sp>
    </p:spTree>
    <p:extLst>
      <p:ext uri="{BB962C8B-B14F-4D97-AF65-F5344CB8AC3E}">
        <p14:creationId xmlns:p14="http://schemas.microsoft.com/office/powerpoint/2010/main" val="2879315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1626"/>
            <a:ext cx="9067799" cy="889000"/>
          </a:xfrm>
        </p:spPr>
        <p:txBody>
          <a:bodyPr/>
          <a:lstStyle/>
          <a:p>
            <a:r>
              <a:rPr lang="en-US" dirty="0"/>
              <a:t>Neuroscience: Hebbian</a:t>
            </a:r>
            <a:endParaRPr lang="en-US" sz="3086" dirty="0"/>
          </a:p>
        </p:txBody>
      </p:sp>
      <p:pic>
        <p:nvPicPr>
          <p:cNvPr id="5" name="Content Placeholder 4" descr="fig_ltp_data.png"/>
          <p:cNvPicPr>
            <a:picLocks noGrp="1" noChangeAspect="1"/>
          </p:cNvPicPr>
          <p:nvPr>
            <p:ph idx="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8124" y="1266825"/>
            <a:ext cx="4800601" cy="402999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6" name="Content Placeholder 4" descr="fig_ltpd_synapse.png">
            <a:extLst>
              <a:ext uri="{FF2B5EF4-FFF2-40B4-BE49-F238E27FC236}">
                <a16:creationId xmlns:a16="http://schemas.microsoft.com/office/drawing/2014/main" id="{50B8D1C8-2BE9-FC44-9495-99CCF9D6761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490" r="-553"/>
          <a:stretch/>
        </p:blipFill>
        <p:spPr bwMode="auto">
          <a:xfrm>
            <a:off x="4886325" y="2028825"/>
            <a:ext cx="5029200" cy="498951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356086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D6C32-3BF5-A64F-8EC0-4D1AFA1C5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242" y="301626"/>
            <a:ext cx="9067799" cy="1117600"/>
          </a:xfrm>
        </p:spPr>
        <p:txBody>
          <a:bodyPr/>
          <a:lstStyle/>
          <a:p>
            <a:r>
              <a:rPr lang="en-US" dirty="0"/>
              <a:t>Hebbian is too Dumb!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8BA113-C160-DD4C-8859-F71D67388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242" y="5305425"/>
            <a:ext cx="9067799" cy="1560513"/>
          </a:xfrm>
        </p:spPr>
        <p:txBody>
          <a:bodyPr/>
          <a:lstStyle/>
          <a:p>
            <a:pPr marL="107916" indent="0">
              <a:buNone/>
            </a:pPr>
            <a:r>
              <a:rPr lang="en-US" dirty="0"/>
              <a:t>Babies exhibit some serious active, theory-like learning abilities!</a:t>
            </a:r>
          </a:p>
          <a:p>
            <a:pPr marL="107916" indent="0">
              <a:buNone/>
            </a:pPr>
            <a:r>
              <a:rPr lang="en-US" dirty="0"/>
              <a:t>Not just passive soaking up of statistics..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438ADB-5311-524A-8A00-97E63CDE55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242" y="1647825"/>
            <a:ext cx="4882106" cy="2939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92F77C4-57C7-4E40-BAAF-1ED0861BB0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2041" y="1419225"/>
            <a:ext cx="3429000" cy="372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5037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7F51EF2-2E73-864E-B334-0CE731B6C6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271" y="1563688"/>
            <a:ext cx="8924925" cy="356997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B85A093-0CAB-F442-9DB7-B6DBAF78E18F}"/>
              </a:ext>
            </a:extLst>
          </p:cNvPr>
          <p:cNvSpPr txBox="1"/>
          <p:nvPr/>
        </p:nvSpPr>
        <p:spPr>
          <a:xfrm>
            <a:off x="1457325" y="1876425"/>
            <a:ext cx="2598788" cy="555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“What works”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6BC690-EEAD-A246-A273-BDF98F20BEB5}"/>
              </a:ext>
            </a:extLst>
          </p:cNvPr>
          <p:cNvSpPr txBox="1"/>
          <p:nvPr/>
        </p:nvSpPr>
        <p:spPr>
          <a:xfrm>
            <a:off x="6029325" y="4314825"/>
            <a:ext cx="2385589" cy="4973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Neuroscience</a:t>
            </a:r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6D7393E-E279-4046-B61E-763934F1D91C}"/>
              </a:ext>
            </a:extLst>
          </p:cNvPr>
          <p:cNvSpPr/>
          <p:nvPr/>
        </p:nvSpPr>
        <p:spPr bwMode="auto">
          <a:xfrm>
            <a:off x="4200525" y="2586673"/>
            <a:ext cx="1524000" cy="1524000"/>
          </a:xfrm>
          <a:prstGeom prst="ellipse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-111" charset="2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effectLst/>
              <a:latin typeface="Arial" pitchFamily="-111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353B96-51AB-6E42-B50E-B0AA14F3CCC2}"/>
              </a:ext>
            </a:extLst>
          </p:cNvPr>
          <p:cNvSpPr txBox="1"/>
          <p:nvPr/>
        </p:nvSpPr>
        <p:spPr>
          <a:xfrm>
            <a:off x="539271" y="5694268"/>
            <a:ext cx="5211683" cy="6131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How do we get to “and”?</a:t>
            </a:r>
          </a:p>
        </p:txBody>
      </p:sp>
    </p:spTree>
    <p:extLst>
      <p:ext uri="{BB962C8B-B14F-4D97-AF65-F5344CB8AC3E}">
        <p14:creationId xmlns:p14="http://schemas.microsoft.com/office/powerpoint/2010/main" val="22694683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BD7D94-DD93-6D4B-962B-5C971580DB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 Levels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1697ED-330E-8344-92EA-C5A6138C1D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242" y="2409825"/>
            <a:ext cx="9067799" cy="4349754"/>
          </a:xfrm>
        </p:spPr>
        <p:txBody>
          <a:bodyPr/>
          <a:lstStyle/>
          <a:p>
            <a:r>
              <a:rPr lang="en-US" dirty="0"/>
              <a:t>Computational level: </a:t>
            </a:r>
            <a:r>
              <a:rPr lang="en-US" i="1" dirty="0"/>
              <a:t>error-driven &amp; predictive learning</a:t>
            </a:r>
          </a:p>
          <a:p>
            <a:r>
              <a:rPr lang="en-US" dirty="0"/>
              <a:t>Implementational level: </a:t>
            </a:r>
            <a:r>
              <a:rPr lang="en-US" i="1" dirty="0"/>
              <a:t>thalamocortical loops</a:t>
            </a:r>
          </a:p>
          <a:p>
            <a:r>
              <a:rPr lang="en-US" dirty="0"/>
              <a:t>Functional level: </a:t>
            </a:r>
            <a:r>
              <a:rPr lang="en-US" i="1" dirty="0"/>
              <a:t>does it actually work?</a:t>
            </a:r>
          </a:p>
        </p:txBody>
      </p:sp>
    </p:spTree>
    <p:extLst>
      <p:ext uri="{BB962C8B-B14F-4D97-AF65-F5344CB8AC3E}">
        <p14:creationId xmlns:p14="http://schemas.microsoft.com/office/powerpoint/2010/main" val="18069419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Bidirectional Connections Carry Error Gradients </a:t>
            </a:r>
            <a:r>
              <a:rPr lang="en-US" sz="3200" dirty="0"/>
              <a:t>(</a:t>
            </a:r>
            <a:r>
              <a:rPr lang="en-US" sz="3200" dirty="0" err="1"/>
              <a:t>GeneRec</a:t>
            </a:r>
            <a:r>
              <a:rPr lang="en-US" sz="3200" dirty="0"/>
              <a:t>; O’Reilly, 1996)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85" y="1876425"/>
            <a:ext cx="9807511" cy="3352800"/>
          </a:xfrm>
        </p:spPr>
      </p:pic>
      <p:sp>
        <p:nvSpPr>
          <p:cNvPr id="3" name="TextBox 2"/>
          <p:cNvSpPr txBox="1"/>
          <p:nvPr/>
        </p:nvSpPr>
        <p:spPr>
          <a:xfrm>
            <a:off x="599281" y="6296025"/>
            <a:ext cx="8875717" cy="439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(Midpoint integration + symmetry = Contrastive Hebbian = DBM)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488D2A-8442-0F44-B981-1AE3AE7CFBBE}"/>
              </a:ext>
            </a:extLst>
          </p:cNvPr>
          <p:cNvSpPr txBox="1"/>
          <p:nvPr/>
        </p:nvSpPr>
        <p:spPr>
          <a:xfrm>
            <a:off x="2941640" y="5389048"/>
            <a:ext cx="4191000" cy="670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</a:t>
            </a:r>
            <a:r>
              <a:rPr lang="en-US" sz="4000" dirty="0" err="1"/>
              <a:t>dW</a:t>
            </a:r>
            <a:r>
              <a:rPr lang="en-US" sz="4000" dirty="0"/>
              <a:t> = </a:t>
            </a:r>
            <a:r>
              <a:rPr lang="en-US" sz="4000" dirty="0" err="1"/>
              <a:t>x</a:t>
            </a:r>
            <a:r>
              <a:rPr lang="en-US" sz="4000" baseline="30000" dirty="0" err="1"/>
              <a:t>+</a:t>
            </a:r>
            <a:r>
              <a:rPr lang="en-US" sz="4000" dirty="0" err="1"/>
              <a:t>y</a:t>
            </a:r>
            <a:r>
              <a:rPr lang="en-US" sz="4000" baseline="30000" dirty="0"/>
              <a:t>+</a:t>
            </a:r>
            <a:r>
              <a:rPr lang="en-US" sz="4000" dirty="0"/>
              <a:t> - x</a:t>
            </a:r>
            <a:r>
              <a:rPr lang="en-US" sz="4000" baseline="30000" dirty="0"/>
              <a:t>-</a:t>
            </a:r>
            <a:r>
              <a:rPr lang="en-US" sz="4000" dirty="0"/>
              <a:t>y</a:t>
            </a:r>
            <a:r>
              <a:rPr lang="en-US" sz="4000" baseline="30000" dirty="0"/>
              <a:t>-</a:t>
            </a:r>
            <a:endParaRPr lang="en-US" baseline="30000" dirty="0"/>
          </a:p>
        </p:txBody>
      </p:sp>
    </p:spTree>
    <p:extLst>
      <p:ext uri="{BB962C8B-B14F-4D97-AF65-F5344CB8AC3E}">
        <p14:creationId xmlns:p14="http://schemas.microsoft.com/office/powerpoint/2010/main" val="3894025661"/>
      </p:ext>
    </p:extLst>
  </p:cSld>
  <p:clrMapOvr>
    <a:masterClrMapping/>
  </p:clrMapOvr>
</p:sld>
</file>

<file path=ppt/theme/theme1.xml><?xml version="1.0" encoding="utf-8"?>
<a:theme xmlns:a="http://schemas.openxmlformats.org/drawingml/2006/main" name="ror_std_emerbrai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Blank Presentation">
      <a:majorFont>
        <a:latin typeface="Arial"/>
        <a:ea typeface="MS Gothic"/>
        <a:cs typeface="MS Gothic"/>
      </a:majorFont>
      <a:minorFont>
        <a:latin typeface="Arial"/>
        <a:ea typeface="MS Gothic"/>
        <a:cs typeface="MS Gothic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4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45000"/>
          <a:buFont typeface="Wingdings" pitchFamily="-111" charset="2"/>
          <a:buNone/>
          <a:tabLst/>
          <a:defRPr kumimoji="0" lang="en-US" sz="1800" b="0" i="0" u="none" strike="noStrike" cap="none" normalizeH="0" baseline="0">
            <a:ln>
              <a:noFill/>
            </a:ln>
            <a:effectLst/>
            <a:latin typeface="Arial" pitchFamily="-111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4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45000"/>
          <a:buFont typeface="Wingdings" pitchFamily="-111" charset="2"/>
          <a:buNone/>
          <a:tabLst/>
          <a:defRPr kumimoji="0" lang="en-US" sz="1800" b="0" i="0" u="none" strike="noStrike" cap="none" normalizeH="0" baseline="0">
            <a:ln>
              <a:noFill/>
            </a:ln>
            <a:effectLst/>
            <a:latin typeface="Arial" pitchFamily="-111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ror_std_emerbrain.potx</Template>
  <TotalTime>9511</TotalTime>
  <Words>1136</Words>
  <Application>Microsoft Macintosh PowerPoint</Application>
  <PresentationFormat>Custom</PresentationFormat>
  <Paragraphs>170</Paragraphs>
  <Slides>38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3" baseType="lpstr">
      <vt:lpstr>Arial</vt:lpstr>
      <vt:lpstr>Symbol</vt:lpstr>
      <vt:lpstr>Times New Roman</vt:lpstr>
      <vt:lpstr>Wingdings</vt:lpstr>
      <vt:lpstr>ror_std_emerbrain</vt:lpstr>
      <vt:lpstr>Predictive Error-Driven Learning in the Brain</vt:lpstr>
      <vt:lpstr>Learning is an embarrassment…  (of potential riches!)</vt:lpstr>
      <vt:lpstr>PowerPoint Presentation</vt:lpstr>
      <vt:lpstr>PowerPoint Presentation</vt:lpstr>
      <vt:lpstr>Neuroscience: Hebbian</vt:lpstr>
      <vt:lpstr>Hebbian is too Dumb!</vt:lpstr>
      <vt:lpstr>PowerPoint Presentation</vt:lpstr>
      <vt:lpstr>Three Levels</vt:lpstr>
      <vt:lpstr>Bidirectional Connections Carry Error Gradients (GeneRec; O’Reilly, 1996)</vt:lpstr>
      <vt:lpstr>Activation Diffs Implicitly Compute Derivatives (GeneRec; O’Reilly, 1996)</vt:lpstr>
      <vt:lpstr>Many different approaches.. (Whittington &amp; Bogacz Review, TICS, 2019)</vt:lpstr>
      <vt:lpstr>PowerPoint Presentation</vt:lpstr>
      <vt:lpstr>Helmholtz: Recognition by Synthesis</vt:lpstr>
      <vt:lpstr>PowerPoint Presentation</vt:lpstr>
      <vt:lpstr>The Predictive Bootstrap (Elman 1990; Elman, Bates, et al. 1996)</vt:lpstr>
      <vt:lpstr>Biologically, how does it work?</vt:lpstr>
      <vt:lpstr>“Standard” approach (Friston et al)</vt:lpstr>
      <vt:lpstr>Thalamocortical Loop Biology (Sherman &amp; Guillery, 2006)</vt:lpstr>
      <vt:lpstr>The Pulvinar = Projection Screen (c.f. Mumford, 1991 “blackboard”)</vt:lpstr>
      <vt:lpstr>Deep Predictive Learning</vt:lpstr>
      <vt:lpstr>Functionally: does it work?</vt:lpstr>
      <vt:lpstr>PowerPoint Presentation</vt:lpstr>
      <vt:lpstr>Model vs. Monkeys: Categories Emerge in Higher Layers</vt:lpstr>
      <vt:lpstr>Categories not in V1; Emerge in IT Obj Rec Pathway</vt:lpstr>
      <vt:lpstr>Model vs. Humans</vt:lpstr>
      <vt:lpstr>PowerPoint Presentation</vt:lpstr>
      <vt:lpstr>PowerPoint Presentation</vt:lpstr>
      <vt:lpstr>Predictive Remapping</vt:lpstr>
      <vt:lpstr>Key Biological Data</vt:lpstr>
      <vt:lpstr>Conclusions</vt:lpstr>
      <vt:lpstr>Key Diffs From Friston / Bayes</vt:lpstr>
      <vt:lpstr>Thanks To</vt:lpstr>
      <vt:lpstr>Synaptic Plasticity: XCAL Model (reduction of Urakubo et al, 2008 STDP model)</vt:lpstr>
      <vt:lpstr>Floating Threshold = Medium Term Synaptic Activity (Error-Driven)</vt:lpstr>
      <vt:lpstr>Evidence of Dynamic Thresholds (Lim, McKee, Woloszyn et al., 2015)</vt:lpstr>
      <vt:lpstr>Deep Attentional Dynamics (Reynolds &amp; Heeger, 2009; Grossberg, 1999)</vt:lpstr>
      <vt:lpstr>DeepLeabra Attentional Dynamics</vt:lpstr>
      <vt:lpstr>Attentional Dynamics Results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Abstract Representations and Embodied Agents: Prefrontal Cortex and Basal Ganglia Contributions</dc:title>
  <dc:creator>Randall O'Reilly</dc:creator>
  <cp:lastModifiedBy>Microsoft Office User</cp:lastModifiedBy>
  <cp:revision>144</cp:revision>
  <dcterms:created xsi:type="dcterms:W3CDTF">2009-03-18T06:10:11Z</dcterms:created>
  <dcterms:modified xsi:type="dcterms:W3CDTF">2020-02-04T12:07:23Z</dcterms:modified>
</cp:coreProperties>
</file>